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92" r:id="rId6"/>
    <p:sldId id="293" r:id="rId7"/>
    <p:sldId id="266" r:id="rId8"/>
    <p:sldId id="296" r:id="rId9"/>
    <p:sldId id="267" r:id="rId10"/>
    <p:sldId id="297" r:id="rId11"/>
    <p:sldId id="269" r:id="rId12"/>
    <p:sldId id="270" r:id="rId13"/>
    <p:sldId id="308" r:id="rId14"/>
    <p:sldId id="271" r:id="rId15"/>
    <p:sldId id="272" r:id="rId16"/>
    <p:sldId id="295" r:id="rId17"/>
    <p:sldId id="273" r:id="rId18"/>
    <p:sldId id="278" r:id="rId19"/>
    <p:sldId id="265" r:id="rId20"/>
    <p:sldId id="268" r:id="rId21"/>
    <p:sldId id="274" r:id="rId22"/>
    <p:sldId id="285" r:id="rId23"/>
    <p:sldId id="275" r:id="rId24"/>
    <p:sldId id="279" r:id="rId25"/>
    <p:sldId id="284" r:id="rId26"/>
    <p:sldId id="309" r:id="rId27"/>
    <p:sldId id="291" r:id="rId28"/>
    <p:sldId id="280" r:id="rId29"/>
    <p:sldId id="281" r:id="rId30"/>
    <p:sldId id="282" r:id="rId31"/>
    <p:sldId id="283" r:id="rId32"/>
    <p:sldId id="301" r:id="rId33"/>
    <p:sldId id="294" r:id="rId34"/>
    <p:sldId id="276" r:id="rId35"/>
    <p:sldId id="277" r:id="rId36"/>
    <p:sldId id="298" r:id="rId37"/>
    <p:sldId id="299" r:id="rId38"/>
    <p:sldId id="300" r:id="rId39"/>
    <p:sldId id="304" r:id="rId40"/>
    <p:sldId id="287" r:id="rId41"/>
    <p:sldId id="305" r:id="rId42"/>
    <p:sldId id="306" r:id="rId43"/>
    <p:sldId id="307" r:id="rId44"/>
    <p:sldId id="310" r:id="rId45"/>
    <p:sldId id="302" r:id="rId46"/>
    <p:sldId id="303" r:id="rId47"/>
    <p:sldId id="288" r:id="rId48"/>
    <p:sldId id="286" r:id="rId49"/>
    <p:sldId id="289" r:id="rId50"/>
    <p:sldId id="290" r:id="rId5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FF53A25-2564-4A5B-9202-4930FA742F08}" type="slidenum">
              <a:rPr lang="nl-NL" altLang="nl-N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89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67E5C64-CDBF-4C57-A85A-203350045419}" type="slidenum">
              <a:rPr lang="nl-NL" altLang="nl-N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2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C44B67E-D712-450C-A802-E3D99CD044CE}" type="slidenum">
              <a:rPr lang="nl-NL" altLang="nl-N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88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AD5507-77E8-4334-A863-39852EE216CE}" type="slidenum">
              <a:rPr lang="nl-NL" altLang="nl-N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37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3D686D2-BC3A-4B6A-A7DB-28BB27DDC72C}" type="slidenum">
              <a:rPr lang="nl-NL" altLang="nl-N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0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A8F373-A98A-4484-BAA5-1669CEF9C560}" type="slidenum">
              <a:rPr lang="nl-NL" altLang="nl-N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9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27E3AD1-A04A-4BBB-9E8A-624EAA5FCE26}" type="slidenum">
              <a:rPr lang="nl-NL" altLang="nl-N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BE89D-C97B-4076-9F50-13D522A7D199}" type="slidenum">
              <a:rPr lang="nl-NL" altLang="nl-N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60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187AE25-7BF3-4D9E-8921-9785C7FE9826}" type="slidenum">
              <a:rPr lang="nl-NL" altLang="nl-N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2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58A1A7-86DA-43FF-BF2F-40D712D6997E}" type="slidenum">
              <a:rPr lang="nl-NL" altLang="nl-N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7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05D0F-1426-45AC-A39A-8BE91D38D44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84FC6-E127-4DEF-9303-89965E740BD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94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.faust@helicon.nl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e.pons.com/%C3%BCbersetzung?q=Buch&amp;l=deen&amp;in=&amp;lf=d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KEUZEDEEL   DUITS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MBO niveau 4 </a:t>
            </a:r>
          </a:p>
          <a:p>
            <a:r>
              <a:rPr lang="nl-NL" sz="2800" dirty="0"/>
              <a:t>BEROEPSGERICHT DUITS A1-A2</a:t>
            </a:r>
          </a:p>
        </p:txBody>
      </p:sp>
    </p:spTree>
    <p:extLst>
      <p:ext uri="{BB962C8B-B14F-4D97-AF65-F5344CB8AC3E}">
        <p14:creationId xmlns:p14="http://schemas.microsoft.com/office/powerpoint/2010/main" val="2094895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Mehrzahl</a:t>
            </a:r>
            <a:r>
              <a:rPr lang="nl-NL" dirty="0"/>
              <a:t> </a:t>
            </a:r>
            <a:r>
              <a:rPr lang="nl-NL" dirty="0" err="1"/>
              <a:t>üben</a:t>
            </a:r>
            <a:r>
              <a:rPr lang="nl-NL" dirty="0"/>
              <a:t> </a:t>
            </a:r>
            <a:r>
              <a:rPr lang="nl-NL" sz="2800" dirty="0"/>
              <a:t>(mv oefenen):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Der </a:t>
            </a:r>
            <a:r>
              <a:rPr lang="nl-NL" dirty="0" err="1"/>
              <a:t>Verkauf</a:t>
            </a:r>
            <a:endParaRPr lang="nl-NL" dirty="0"/>
          </a:p>
          <a:p>
            <a:r>
              <a:rPr lang="nl-NL" dirty="0"/>
              <a:t>Der Preis</a:t>
            </a:r>
          </a:p>
          <a:p>
            <a:r>
              <a:rPr lang="nl-NL" dirty="0"/>
              <a:t>Der </a:t>
            </a:r>
            <a:r>
              <a:rPr lang="nl-NL" dirty="0" err="1"/>
              <a:t>Freund</a:t>
            </a:r>
            <a:endParaRPr lang="nl-NL" dirty="0"/>
          </a:p>
          <a:p>
            <a:r>
              <a:rPr lang="nl-NL" dirty="0"/>
              <a:t>Der Brief</a:t>
            </a:r>
          </a:p>
          <a:p>
            <a:r>
              <a:rPr lang="nl-NL" dirty="0"/>
              <a:t>Die Person</a:t>
            </a:r>
          </a:p>
          <a:p>
            <a:r>
              <a:rPr lang="nl-NL" dirty="0"/>
              <a:t>Die Schuld</a:t>
            </a:r>
          </a:p>
          <a:p>
            <a:r>
              <a:rPr lang="nl-NL" dirty="0"/>
              <a:t>Die </a:t>
            </a:r>
            <a:r>
              <a:rPr lang="nl-NL" dirty="0" err="1"/>
              <a:t>Miete</a:t>
            </a:r>
            <a:endParaRPr lang="nl-NL" dirty="0"/>
          </a:p>
          <a:p>
            <a:r>
              <a:rPr lang="nl-NL" dirty="0"/>
              <a:t>Das </a:t>
            </a:r>
            <a:r>
              <a:rPr lang="nl-NL" dirty="0" err="1"/>
              <a:t>Angebot</a:t>
            </a:r>
            <a:endParaRPr lang="nl-NL" dirty="0"/>
          </a:p>
          <a:p>
            <a:r>
              <a:rPr lang="nl-NL" dirty="0"/>
              <a:t>Das </a:t>
            </a:r>
            <a:r>
              <a:rPr lang="nl-NL" dirty="0" err="1"/>
              <a:t>Produkt</a:t>
            </a:r>
            <a:endParaRPr lang="nl-NL" dirty="0"/>
          </a:p>
          <a:p>
            <a:r>
              <a:rPr lang="nl-NL" dirty="0"/>
              <a:t>Das </a:t>
            </a:r>
            <a:r>
              <a:rPr lang="nl-NL" dirty="0" err="1"/>
              <a:t>Dokument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Die </a:t>
            </a:r>
            <a:r>
              <a:rPr lang="nl-NL" dirty="0" err="1"/>
              <a:t>Verkäufe</a:t>
            </a:r>
            <a:endParaRPr lang="nl-NL" dirty="0"/>
          </a:p>
          <a:p>
            <a:r>
              <a:rPr lang="nl-NL" dirty="0"/>
              <a:t>Die </a:t>
            </a:r>
            <a:r>
              <a:rPr lang="nl-NL" dirty="0" err="1"/>
              <a:t>Preise</a:t>
            </a:r>
            <a:endParaRPr lang="nl-NL" dirty="0"/>
          </a:p>
          <a:p>
            <a:r>
              <a:rPr lang="nl-NL" dirty="0"/>
              <a:t>Die </a:t>
            </a:r>
            <a:r>
              <a:rPr lang="nl-NL" dirty="0" err="1"/>
              <a:t>Freunde</a:t>
            </a:r>
            <a:endParaRPr lang="nl-NL" dirty="0"/>
          </a:p>
          <a:p>
            <a:r>
              <a:rPr lang="nl-NL" dirty="0"/>
              <a:t>Die </a:t>
            </a:r>
            <a:r>
              <a:rPr lang="nl-NL" dirty="0" err="1"/>
              <a:t>Briefe</a:t>
            </a:r>
            <a:endParaRPr lang="nl-NL" dirty="0"/>
          </a:p>
          <a:p>
            <a:r>
              <a:rPr lang="nl-NL" dirty="0"/>
              <a:t>Die Personen</a:t>
            </a:r>
          </a:p>
          <a:p>
            <a:r>
              <a:rPr lang="nl-NL" dirty="0"/>
              <a:t>Die –  (geen mv)</a:t>
            </a:r>
          </a:p>
          <a:p>
            <a:r>
              <a:rPr lang="nl-NL" dirty="0"/>
              <a:t>Die </a:t>
            </a:r>
            <a:r>
              <a:rPr lang="nl-NL" dirty="0" err="1"/>
              <a:t>Mieten</a:t>
            </a:r>
            <a:endParaRPr lang="nl-NL" dirty="0"/>
          </a:p>
          <a:p>
            <a:r>
              <a:rPr lang="nl-NL" dirty="0"/>
              <a:t>Die </a:t>
            </a:r>
            <a:r>
              <a:rPr lang="nl-NL" dirty="0" err="1"/>
              <a:t>Angebote</a:t>
            </a:r>
            <a:endParaRPr lang="nl-NL" dirty="0"/>
          </a:p>
          <a:p>
            <a:r>
              <a:rPr lang="nl-NL" dirty="0"/>
              <a:t>Die </a:t>
            </a:r>
            <a:r>
              <a:rPr lang="nl-NL" dirty="0" err="1"/>
              <a:t>Produkte</a:t>
            </a:r>
            <a:endParaRPr lang="nl-NL" dirty="0"/>
          </a:p>
          <a:p>
            <a:r>
              <a:rPr lang="nl-NL" dirty="0"/>
              <a:t>Die </a:t>
            </a:r>
            <a:r>
              <a:rPr lang="nl-NL" dirty="0" err="1"/>
              <a:t>Dokumente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266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6600" y="63202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r  e  s  e </a:t>
            </a:r>
            <a:r>
              <a:rPr lang="nl-NL" dirty="0"/>
              <a:t>					</a:t>
            </a:r>
            <a:r>
              <a:rPr lang="nl-NL" b="1" dirty="0"/>
              <a:t>-  e  -  e		</a:t>
            </a:r>
            <a:r>
              <a:rPr lang="nl-NL" b="1" dirty="0">
                <a:solidFill>
                  <a:srgbClr val="00B0F0"/>
                </a:solidFill>
              </a:rPr>
              <a:t>+1 </a:t>
            </a:r>
            <a:r>
              <a:rPr lang="nl-NL" sz="2400" b="1" dirty="0">
                <a:solidFill>
                  <a:srgbClr val="00B0F0"/>
                </a:solidFill>
              </a:rPr>
              <a:t>= </a:t>
            </a:r>
            <a:r>
              <a:rPr lang="nl-NL" sz="2400" b="1" dirty="0" err="1">
                <a:solidFill>
                  <a:srgbClr val="00B0F0"/>
                </a:solidFill>
              </a:rPr>
              <a:t>Subjekt</a:t>
            </a:r>
            <a:endParaRPr lang="nl-NL" sz="24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der   die   das  	    die (&gt;2)</a:t>
            </a:r>
          </a:p>
          <a:p>
            <a:r>
              <a:rPr lang="nl-NL" dirty="0">
                <a:solidFill>
                  <a:srgbClr val="00B0F0"/>
                </a:solidFill>
              </a:rPr>
              <a:t>    r       e       s        e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er      </a:t>
            </a:r>
            <a:r>
              <a:rPr lang="nl-NL" dirty="0" err="1"/>
              <a:t>sie</a:t>
            </a:r>
            <a:r>
              <a:rPr lang="nl-NL" dirty="0"/>
              <a:t>     es            </a:t>
            </a:r>
            <a:r>
              <a:rPr lang="nl-NL" dirty="0" err="1"/>
              <a:t>sie</a:t>
            </a:r>
            <a:r>
              <a:rPr lang="nl-NL" dirty="0"/>
              <a:t> (&gt;2)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 err="1"/>
              <a:t>ein</a:t>
            </a:r>
            <a:r>
              <a:rPr lang="nl-NL" dirty="0"/>
              <a:t>    </a:t>
            </a:r>
            <a:r>
              <a:rPr lang="nl-NL" dirty="0" err="1"/>
              <a:t>eine</a:t>
            </a:r>
            <a:r>
              <a:rPr lang="nl-NL" dirty="0"/>
              <a:t>    </a:t>
            </a:r>
            <a:r>
              <a:rPr lang="nl-NL" dirty="0" err="1"/>
              <a:t>ein</a:t>
            </a:r>
            <a:r>
              <a:rPr lang="nl-NL" dirty="0"/>
              <a:t>       </a:t>
            </a:r>
            <a:r>
              <a:rPr lang="nl-NL" dirty="0" err="1"/>
              <a:t>meine</a:t>
            </a:r>
            <a:r>
              <a:rPr lang="nl-NL" dirty="0"/>
              <a:t> (&gt;2)      </a:t>
            </a:r>
          </a:p>
          <a:p>
            <a:r>
              <a:rPr lang="nl-NL" dirty="0">
                <a:solidFill>
                  <a:srgbClr val="00B0F0"/>
                </a:solidFill>
              </a:rPr>
              <a:t>  --          e      --    	      e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er       </a:t>
            </a:r>
            <a:r>
              <a:rPr lang="nl-NL" dirty="0" err="1"/>
              <a:t>sie</a:t>
            </a:r>
            <a:r>
              <a:rPr lang="nl-NL" dirty="0"/>
              <a:t>       es  	   </a:t>
            </a:r>
            <a:r>
              <a:rPr lang="nl-NL" dirty="0" err="1"/>
              <a:t>sie</a:t>
            </a:r>
            <a:r>
              <a:rPr lang="nl-NL" dirty="0"/>
              <a:t> (&gt;2)</a:t>
            </a:r>
          </a:p>
        </p:txBody>
      </p:sp>
      <p:sp>
        <p:nvSpPr>
          <p:cNvPr id="7" name="Stroomdiagram: Verbindingslijn 6"/>
          <p:cNvSpPr/>
          <p:nvPr/>
        </p:nvSpPr>
        <p:spPr>
          <a:xfrm>
            <a:off x="899160" y="365125"/>
            <a:ext cx="2087880" cy="1592464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Stroomdiagram: Verbindingslijn 7"/>
          <p:cNvSpPr/>
          <p:nvPr/>
        </p:nvSpPr>
        <p:spPr>
          <a:xfrm>
            <a:off x="7262612" y="365125"/>
            <a:ext cx="1969394" cy="1592464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860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2310" y="89814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re s e 		-  e – e	  </a:t>
            </a:r>
            <a:r>
              <a:rPr lang="nl-NL" b="1" dirty="0">
                <a:solidFill>
                  <a:srgbClr val="00B0F0"/>
                </a:solidFill>
              </a:rPr>
              <a:t>+1 </a:t>
            </a:r>
            <a:r>
              <a:rPr lang="nl-NL" sz="2400" b="1" dirty="0">
                <a:solidFill>
                  <a:srgbClr val="00B0F0"/>
                </a:solidFill>
              </a:rPr>
              <a:t>= </a:t>
            </a:r>
            <a:r>
              <a:rPr lang="nl-NL" sz="2400" b="1" dirty="0" err="1">
                <a:solidFill>
                  <a:srgbClr val="00B0F0"/>
                </a:solidFill>
              </a:rPr>
              <a:t>Subjekt</a:t>
            </a:r>
            <a:r>
              <a:rPr lang="nl-NL" sz="2400" b="1" dirty="0">
                <a:solidFill>
                  <a:srgbClr val="00B0F0"/>
                </a:solidFill>
              </a:rPr>
              <a:t>    “HIJ”	</a:t>
            </a:r>
            <a:r>
              <a:rPr lang="nl-NL" sz="2400" b="1" dirty="0" err="1">
                <a:solidFill>
                  <a:srgbClr val="00B0F0"/>
                </a:solidFill>
              </a:rPr>
              <a:t>Nominativ</a:t>
            </a:r>
            <a:br>
              <a:rPr lang="nl-NL" sz="2400" b="1" dirty="0">
                <a:solidFill>
                  <a:srgbClr val="00B0F0"/>
                </a:solidFill>
              </a:rPr>
            </a:br>
            <a:r>
              <a:rPr lang="nl-NL" b="1" i="1" dirty="0"/>
              <a:t>n</a:t>
            </a:r>
            <a:r>
              <a:rPr lang="nl-NL" b="1" dirty="0"/>
              <a:t> e s e		</a:t>
            </a:r>
            <a:r>
              <a:rPr lang="nl-NL" b="1" i="1" dirty="0"/>
              <a:t>n</a:t>
            </a:r>
            <a:r>
              <a:rPr lang="nl-NL" b="1" dirty="0"/>
              <a:t> e – e    </a:t>
            </a:r>
            <a:r>
              <a:rPr lang="nl-NL" b="1" dirty="0">
                <a:solidFill>
                  <a:srgbClr val="FF0000"/>
                </a:solidFill>
              </a:rPr>
              <a:t>+4</a:t>
            </a:r>
            <a:r>
              <a:rPr lang="nl-NL" b="1" dirty="0"/>
              <a:t> </a:t>
            </a:r>
            <a:r>
              <a:rPr lang="nl-NL" sz="2400" b="1" dirty="0">
                <a:solidFill>
                  <a:srgbClr val="FF0000"/>
                </a:solidFill>
              </a:rPr>
              <a:t>= </a:t>
            </a:r>
            <a:r>
              <a:rPr lang="nl-NL" sz="2400" b="1" dirty="0" err="1">
                <a:solidFill>
                  <a:srgbClr val="FF0000"/>
                </a:solidFill>
              </a:rPr>
              <a:t>ObjeKt</a:t>
            </a:r>
            <a:r>
              <a:rPr lang="nl-NL" sz="2400" b="1" dirty="0">
                <a:solidFill>
                  <a:srgbClr val="FF0000"/>
                </a:solidFill>
              </a:rPr>
              <a:t>     “HEM”	</a:t>
            </a:r>
            <a:r>
              <a:rPr lang="nl-NL" sz="2400" b="1" dirty="0" err="1">
                <a:solidFill>
                  <a:srgbClr val="FF0000"/>
                </a:solidFill>
              </a:rPr>
              <a:t>Akkusativ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42310" y="2417808"/>
            <a:ext cx="5181600" cy="4351338"/>
          </a:xfrm>
        </p:spPr>
        <p:txBody>
          <a:bodyPr>
            <a:normAutofit fontScale="77500" lnSpcReduction="20000"/>
          </a:bodyPr>
          <a:lstStyle/>
          <a:p>
            <a:endParaRPr lang="nl-NL" dirty="0"/>
          </a:p>
          <a:p>
            <a:r>
              <a:rPr lang="nl-NL" sz="3200" dirty="0"/>
              <a:t>de</a:t>
            </a:r>
            <a:r>
              <a:rPr lang="nl-NL" sz="3200" b="1" dirty="0"/>
              <a:t>r</a:t>
            </a:r>
            <a:r>
              <a:rPr lang="nl-NL" sz="3200" dirty="0"/>
              <a:t>   di</a:t>
            </a:r>
            <a:r>
              <a:rPr lang="nl-NL" sz="3200" b="1" dirty="0"/>
              <a:t>e</a:t>
            </a:r>
            <a:r>
              <a:rPr lang="nl-NL" sz="3200" dirty="0">
                <a:solidFill>
                  <a:srgbClr val="00B0F0"/>
                </a:solidFill>
              </a:rPr>
              <a:t> </a:t>
            </a:r>
            <a:r>
              <a:rPr lang="nl-NL" sz="3200" dirty="0"/>
              <a:t>  da</a:t>
            </a:r>
            <a:r>
              <a:rPr lang="nl-NL" sz="3200" b="1" dirty="0"/>
              <a:t>s</a:t>
            </a:r>
            <a:r>
              <a:rPr lang="nl-NL" sz="3200" dirty="0"/>
              <a:t>  	    di</a:t>
            </a:r>
            <a:r>
              <a:rPr lang="nl-NL" sz="3200" b="1" dirty="0"/>
              <a:t>e</a:t>
            </a:r>
            <a:r>
              <a:rPr lang="nl-NL" sz="3200" dirty="0"/>
              <a:t> (&gt;2)</a:t>
            </a:r>
          </a:p>
          <a:p>
            <a:endParaRPr lang="nl-NL" sz="3200" dirty="0"/>
          </a:p>
          <a:p>
            <a:pPr marL="0" indent="0">
              <a:buNone/>
            </a:pPr>
            <a:r>
              <a:rPr lang="nl-NL" sz="3200" dirty="0">
                <a:solidFill>
                  <a:srgbClr val="00B0F0"/>
                </a:solidFill>
              </a:rPr>
              <a:t>+1   r       e       s              e</a:t>
            </a:r>
          </a:p>
          <a:p>
            <a:pPr marL="0" indent="0">
              <a:buNone/>
            </a:pPr>
            <a:r>
              <a:rPr lang="nl-NL" sz="3200" dirty="0">
                <a:solidFill>
                  <a:srgbClr val="FF0000"/>
                </a:solidFill>
              </a:rPr>
              <a:t>+4   n       e       s             e</a:t>
            </a:r>
          </a:p>
          <a:p>
            <a:pPr marL="0" indent="0">
              <a:buNone/>
            </a:pPr>
            <a:endParaRPr lang="nl-NL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sz="3200" i="1" dirty="0"/>
              <a:t>  </a:t>
            </a:r>
            <a:r>
              <a:rPr lang="nl-NL" sz="3200" i="1" dirty="0" err="1"/>
              <a:t>ihn</a:t>
            </a:r>
            <a:r>
              <a:rPr lang="nl-NL" sz="3200" i="1" dirty="0"/>
              <a:t> 	   </a:t>
            </a:r>
            <a:r>
              <a:rPr lang="nl-NL" sz="3200" i="1" dirty="0" err="1"/>
              <a:t>sie</a:t>
            </a:r>
            <a:r>
              <a:rPr lang="nl-NL" sz="3200" i="1" dirty="0"/>
              <a:t>     es          </a:t>
            </a:r>
            <a:r>
              <a:rPr lang="nl-NL" sz="3200" i="1" dirty="0" err="1"/>
              <a:t>sie</a:t>
            </a:r>
            <a:endParaRPr lang="nl-NL" sz="3200" i="1" dirty="0"/>
          </a:p>
          <a:p>
            <a:pPr marL="0" indent="0">
              <a:buNone/>
            </a:pPr>
            <a:endParaRPr lang="nl-NL" sz="3200" i="1" dirty="0"/>
          </a:p>
          <a:p>
            <a:pPr marL="0" indent="0">
              <a:buNone/>
            </a:pPr>
            <a:r>
              <a:rPr lang="nl-NL" sz="3000" i="1" dirty="0"/>
              <a:t>De</a:t>
            </a:r>
            <a:r>
              <a:rPr lang="nl-NL" sz="3000" i="1" dirty="0">
                <a:solidFill>
                  <a:schemeClr val="accent1"/>
                </a:solidFill>
              </a:rPr>
              <a:t>r</a:t>
            </a:r>
            <a:r>
              <a:rPr lang="nl-NL" sz="3000" i="1" dirty="0"/>
              <a:t> Mann </a:t>
            </a:r>
            <a:r>
              <a:rPr lang="nl-NL" sz="3000" i="1" dirty="0">
                <a:solidFill>
                  <a:srgbClr val="00B0F0"/>
                </a:solidFill>
              </a:rPr>
              <a:t>(+1</a:t>
            </a:r>
            <a:r>
              <a:rPr lang="nl-NL" sz="3000" i="1" dirty="0"/>
              <a:t>) </a:t>
            </a:r>
            <a:r>
              <a:rPr lang="nl-NL" sz="3000" i="1" dirty="0" err="1"/>
              <a:t>sieht</a:t>
            </a:r>
            <a:r>
              <a:rPr lang="nl-NL" sz="3000" i="1" dirty="0"/>
              <a:t> de</a:t>
            </a:r>
            <a:r>
              <a:rPr lang="nl-NL" sz="3000" i="1" dirty="0">
                <a:solidFill>
                  <a:srgbClr val="FF0000"/>
                </a:solidFill>
              </a:rPr>
              <a:t>n </a:t>
            </a:r>
            <a:r>
              <a:rPr lang="nl-NL" sz="3000" i="1" dirty="0" err="1"/>
              <a:t>Hund</a:t>
            </a:r>
            <a:r>
              <a:rPr lang="nl-NL" sz="3000" i="1" dirty="0"/>
              <a:t> </a:t>
            </a:r>
            <a:r>
              <a:rPr lang="nl-NL" sz="3000" i="1" dirty="0">
                <a:solidFill>
                  <a:srgbClr val="FF0000"/>
                </a:solidFill>
              </a:rPr>
              <a:t>(+4</a:t>
            </a:r>
            <a:r>
              <a:rPr lang="nl-NL" sz="3000" i="1" dirty="0"/>
              <a:t>).</a:t>
            </a:r>
          </a:p>
          <a:p>
            <a:pPr marL="0" indent="0">
              <a:buNone/>
            </a:pPr>
            <a:r>
              <a:rPr lang="nl-NL" sz="3000" i="1" dirty="0"/>
              <a:t>Er 		   </a:t>
            </a:r>
            <a:r>
              <a:rPr lang="nl-NL" sz="3000" i="1" dirty="0" err="1"/>
              <a:t>sieht</a:t>
            </a:r>
            <a:r>
              <a:rPr lang="nl-NL" sz="3000" i="1" dirty="0"/>
              <a:t> 	</a:t>
            </a:r>
            <a:r>
              <a:rPr lang="nl-NL" sz="3000" i="1" dirty="0" err="1"/>
              <a:t>ih</a:t>
            </a:r>
            <a:r>
              <a:rPr lang="nl-NL" sz="3000" i="1" dirty="0" err="1">
                <a:solidFill>
                  <a:srgbClr val="FF0000"/>
                </a:solidFill>
              </a:rPr>
              <a:t>n</a:t>
            </a:r>
            <a:r>
              <a:rPr lang="nl-NL" sz="3000" i="1" dirty="0"/>
              <a:t>.</a:t>
            </a:r>
          </a:p>
          <a:p>
            <a:pPr marL="0" indent="0">
              <a:buNone/>
            </a:pPr>
            <a:endParaRPr lang="nl-NL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sz="32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2120262"/>
            <a:ext cx="53848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sz="3200" dirty="0" err="1"/>
              <a:t>ein</a:t>
            </a:r>
            <a:r>
              <a:rPr lang="nl-NL" sz="3200" dirty="0"/>
              <a:t>    </a:t>
            </a:r>
            <a:r>
              <a:rPr lang="nl-NL" sz="3200" dirty="0" err="1"/>
              <a:t>ein</a:t>
            </a:r>
            <a:r>
              <a:rPr lang="nl-NL" sz="3200" b="1" dirty="0" err="1"/>
              <a:t>e</a:t>
            </a:r>
            <a:r>
              <a:rPr lang="nl-NL" sz="3200" dirty="0"/>
              <a:t>    </a:t>
            </a:r>
            <a:r>
              <a:rPr lang="nl-NL" sz="3200" dirty="0" err="1"/>
              <a:t>ein</a:t>
            </a:r>
            <a:r>
              <a:rPr lang="nl-NL" sz="3200" dirty="0"/>
              <a:t>     </a:t>
            </a:r>
            <a:r>
              <a:rPr lang="nl-NL" sz="3200" dirty="0" err="1"/>
              <a:t>meine</a:t>
            </a:r>
            <a:r>
              <a:rPr lang="nl-NL" sz="3200" dirty="0"/>
              <a:t> (&gt;2)</a:t>
            </a:r>
          </a:p>
          <a:p>
            <a:pPr marL="0" indent="0">
              <a:buNone/>
            </a:pPr>
            <a:r>
              <a:rPr lang="nl-NL" sz="3200" dirty="0"/>
              <a:t>			    </a:t>
            </a:r>
            <a:r>
              <a:rPr lang="nl-NL" sz="2400" dirty="0" err="1"/>
              <a:t>keine</a:t>
            </a:r>
            <a:r>
              <a:rPr lang="nl-NL" sz="2400" dirty="0"/>
              <a:t>, </a:t>
            </a:r>
            <a:r>
              <a:rPr lang="nl-NL" sz="2400" dirty="0" err="1"/>
              <a:t>deine</a:t>
            </a:r>
            <a:r>
              <a:rPr lang="nl-NL" sz="2400" dirty="0"/>
              <a:t>, </a:t>
            </a:r>
            <a:r>
              <a:rPr lang="nl-NL" sz="2400" dirty="0" err="1"/>
              <a:t>seine</a:t>
            </a:r>
            <a:endParaRPr lang="nl-NL" sz="2200" dirty="0"/>
          </a:p>
          <a:p>
            <a:pPr marL="0" indent="0">
              <a:buNone/>
            </a:pPr>
            <a:r>
              <a:rPr lang="nl-NL" sz="3200" dirty="0">
                <a:solidFill>
                  <a:srgbClr val="00B0F0"/>
                </a:solidFill>
              </a:rPr>
              <a:t>     --          e      -- 	           e</a:t>
            </a:r>
          </a:p>
          <a:p>
            <a:pPr marL="0" indent="0">
              <a:buNone/>
            </a:pPr>
            <a:r>
              <a:rPr lang="nl-NL" sz="3200" dirty="0"/>
              <a:t>      </a:t>
            </a:r>
            <a:r>
              <a:rPr lang="nl-NL" sz="3200" dirty="0">
                <a:solidFill>
                  <a:srgbClr val="FF0000"/>
                </a:solidFill>
              </a:rPr>
              <a:t>n          e      --                 e</a:t>
            </a:r>
          </a:p>
          <a:p>
            <a:pPr marL="0" indent="0">
              <a:buNone/>
            </a:pPr>
            <a:endParaRPr lang="nl-NL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sz="3200" dirty="0">
                <a:solidFill>
                  <a:srgbClr val="FF0000"/>
                </a:solidFill>
              </a:rPr>
              <a:t>   </a:t>
            </a:r>
            <a:r>
              <a:rPr lang="nl-NL" sz="3200" i="1" dirty="0" err="1"/>
              <a:t>ihn</a:t>
            </a:r>
            <a:r>
              <a:rPr lang="nl-NL" sz="3200" i="1" dirty="0"/>
              <a:t>       </a:t>
            </a:r>
            <a:r>
              <a:rPr lang="nl-NL" sz="3200" i="1" dirty="0" err="1"/>
              <a:t>sie</a:t>
            </a:r>
            <a:r>
              <a:rPr lang="nl-NL" sz="3200" i="1" dirty="0"/>
              <a:t>       es        	</a:t>
            </a:r>
            <a:r>
              <a:rPr lang="nl-NL" sz="3200" i="1" dirty="0" err="1"/>
              <a:t>sie</a:t>
            </a:r>
            <a:endParaRPr lang="nl-NL" sz="3200" i="1" dirty="0"/>
          </a:p>
          <a:p>
            <a:pPr marL="0" indent="0">
              <a:buNone/>
            </a:pPr>
            <a:endParaRPr lang="nl-NL" sz="3200" i="1" dirty="0"/>
          </a:p>
          <a:p>
            <a:pPr marL="0" indent="0">
              <a:buNone/>
            </a:pPr>
            <a:r>
              <a:rPr lang="nl-NL" i="1" dirty="0"/>
              <a:t>De</a:t>
            </a:r>
            <a:r>
              <a:rPr lang="nl-NL" i="1" dirty="0">
                <a:solidFill>
                  <a:schemeClr val="accent1"/>
                </a:solidFill>
              </a:rPr>
              <a:t>r</a:t>
            </a:r>
            <a:r>
              <a:rPr lang="nl-NL" i="1" dirty="0"/>
              <a:t> Mann </a:t>
            </a:r>
            <a:r>
              <a:rPr lang="nl-NL" i="1" dirty="0">
                <a:solidFill>
                  <a:srgbClr val="00B0F0"/>
                </a:solidFill>
              </a:rPr>
              <a:t>(+1</a:t>
            </a:r>
            <a:r>
              <a:rPr lang="nl-NL" i="1" dirty="0"/>
              <a:t>) </a:t>
            </a:r>
            <a:r>
              <a:rPr lang="nl-NL" i="1" dirty="0" err="1"/>
              <a:t>sieht</a:t>
            </a:r>
            <a:r>
              <a:rPr lang="nl-NL" i="1" dirty="0"/>
              <a:t> </a:t>
            </a:r>
            <a:r>
              <a:rPr lang="nl-NL" i="1" dirty="0" err="1"/>
              <a:t>eine</a:t>
            </a:r>
            <a:r>
              <a:rPr lang="nl-NL" i="1" dirty="0" err="1">
                <a:solidFill>
                  <a:srgbClr val="FF0000"/>
                </a:solidFill>
              </a:rPr>
              <a:t>n</a:t>
            </a:r>
            <a:r>
              <a:rPr lang="nl-NL" i="1" dirty="0"/>
              <a:t> </a:t>
            </a:r>
            <a:r>
              <a:rPr lang="nl-NL" i="1" dirty="0" err="1"/>
              <a:t>Hund</a:t>
            </a:r>
            <a:r>
              <a:rPr lang="nl-NL" i="1" dirty="0"/>
              <a:t> </a:t>
            </a:r>
            <a:r>
              <a:rPr lang="nl-NL" i="1" dirty="0">
                <a:solidFill>
                  <a:srgbClr val="FF0000"/>
                </a:solidFill>
              </a:rPr>
              <a:t>(+4</a:t>
            </a:r>
            <a:r>
              <a:rPr lang="nl-NL" i="1" dirty="0"/>
              <a:t>).</a:t>
            </a:r>
          </a:p>
          <a:p>
            <a:pPr marL="0" indent="0">
              <a:buNone/>
            </a:pPr>
            <a:r>
              <a:rPr lang="nl-NL" sz="3000" i="1" dirty="0"/>
              <a:t>Er 		 </a:t>
            </a:r>
            <a:r>
              <a:rPr lang="nl-NL" sz="3000" i="1" dirty="0" err="1"/>
              <a:t>sieht</a:t>
            </a:r>
            <a:r>
              <a:rPr lang="nl-NL" sz="3000" i="1" dirty="0"/>
              <a:t> 	     </a:t>
            </a:r>
            <a:r>
              <a:rPr lang="nl-NL" sz="3000" i="1" dirty="0" err="1"/>
              <a:t>ih</a:t>
            </a:r>
            <a:r>
              <a:rPr lang="nl-NL" sz="3000" i="1" dirty="0" err="1">
                <a:solidFill>
                  <a:srgbClr val="FF0000"/>
                </a:solidFill>
              </a:rPr>
              <a:t>n</a:t>
            </a:r>
            <a:r>
              <a:rPr lang="nl-NL" sz="3000" i="1" dirty="0"/>
              <a:t>.</a:t>
            </a:r>
          </a:p>
        </p:txBody>
      </p:sp>
      <p:sp>
        <p:nvSpPr>
          <p:cNvPr id="7" name="Stroomdiagram: Verbindingslijn 6"/>
          <p:cNvSpPr/>
          <p:nvPr/>
        </p:nvSpPr>
        <p:spPr>
          <a:xfrm>
            <a:off x="594412" y="3293448"/>
            <a:ext cx="616130" cy="583474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518962" y="3876922"/>
            <a:ext cx="711927" cy="4008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1306339" y="1540041"/>
            <a:ext cx="1740145" cy="5928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4007025" y="1522624"/>
            <a:ext cx="1816885" cy="5928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6033887" y="1522624"/>
            <a:ext cx="914400" cy="5928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6033887" y="802626"/>
            <a:ext cx="820270" cy="725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364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Minimum-</a:t>
            </a:r>
            <a:r>
              <a:rPr lang="nl-NL" dirty="0" err="1"/>
              <a:t>Satz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nl-NL" i="1" dirty="0"/>
              <a:t>Wat doet zij?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De vrouw roept</a:t>
            </a:r>
          </a:p>
          <a:p>
            <a:r>
              <a:rPr lang="nl-NL" i="1" dirty="0"/>
              <a:t>Wie roept zij?  (LV !)</a:t>
            </a:r>
          </a:p>
          <a:p>
            <a:r>
              <a:rPr lang="nl-NL" dirty="0"/>
              <a:t>De vrouw roept de man (“HEM”)</a:t>
            </a:r>
          </a:p>
          <a:p>
            <a:r>
              <a:rPr lang="nl-NL" dirty="0"/>
              <a:t>de vrouw = O, de man = LV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In Duits: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Die Frau ruft</a:t>
            </a:r>
          </a:p>
          <a:p>
            <a:r>
              <a:rPr lang="nl-NL" i="1" dirty="0"/>
              <a:t>Wen ruft die Frau?</a:t>
            </a:r>
          </a:p>
          <a:p>
            <a:r>
              <a:rPr lang="nl-NL" dirty="0"/>
              <a:t>Die Frau ruft </a:t>
            </a:r>
            <a:r>
              <a:rPr lang="nl-NL" dirty="0">
                <a:solidFill>
                  <a:srgbClr val="FF0000"/>
                </a:solidFill>
              </a:rPr>
              <a:t>den</a:t>
            </a:r>
            <a:r>
              <a:rPr lang="nl-NL" dirty="0"/>
              <a:t> Mann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16" y="2031007"/>
            <a:ext cx="3313723" cy="198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0109" y="-209006"/>
            <a:ext cx="10515600" cy="1325563"/>
          </a:xfrm>
        </p:spPr>
        <p:txBody>
          <a:bodyPr/>
          <a:lstStyle/>
          <a:p>
            <a:r>
              <a:rPr lang="nl-NL" b="1" dirty="0" err="1"/>
              <a:t>Possessivpronomen</a:t>
            </a:r>
            <a:endParaRPr lang="nl-NL" b="1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838200" y="762000"/>
          <a:ext cx="10515600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/>
                        <a:t>de</a:t>
                      </a:r>
                      <a:r>
                        <a:rPr lang="nl-NL" sz="3200" dirty="0">
                          <a:solidFill>
                            <a:srgbClr val="FF0000"/>
                          </a:solidFill>
                        </a:rPr>
                        <a:t>r</a:t>
                      </a:r>
                    </a:p>
                    <a:p>
                      <a:r>
                        <a:rPr lang="nl-NL" sz="3200" dirty="0" err="1"/>
                        <a:t>ein</a:t>
                      </a:r>
                      <a:r>
                        <a:rPr lang="nl-NL" sz="3200" dirty="0"/>
                        <a:t> </a:t>
                      </a:r>
                      <a:r>
                        <a:rPr lang="nl-NL" sz="3200" dirty="0">
                          <a:solidFill>
                            <a:srgbClr val="FF0000"/>
                          </a:solidFill>
                        </a:rPr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/>
                        <a:t>di</a:t>
                      </a:r>
                      <a:r>
                        <a:rPr lang="nl-NL" sz="3200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  <a:p>
                      <a:r>
                        <a:rPr lang="nl-NL" sz="3200" dirty="0" err="1"/>
                        <a:t>ein</a:t>
                      </a:r>
                      <a:r>
                        <a:rPr lang="nl-NL" sz="3200" dirty="0"/>
                        <a:t> </a:t>
                      </a:r>
                      <a:r>
                        <a:rPr lang="nl-NL" sz="3200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/>
                        <a:t>da</a:t>
                      </a:r>
                      <a:r>
                        <a:rPr lang="nl-NL" sz="3200" dirty="0">
                          <a:solidFill>
                            <a:srgbClr val="FF0000"/>
                          </a:solidFill>
                        </a:rPr>
                        <a:t>s</a:t>
                      </a:r>
                    </a:p>
                    <a:p>
                      <a:r>
                        <a:rPr lang="nl-NL" sz="3200" dirty="0" err="1"/>
                        <a:t>ein</a:t>
                      </a:r>
                      <a:r>
                        <a:rPr lang="nl-NL" sz="3200" dirty="0"/>
                        <a:t> </a:t>
                      </a:r>
                      <a:r>
                        <a:rPr lang="nl-NL" sz="3200" dirty="0">
                          <a:solidFill>
                            <a:srgbClr val="FF0000"/>
                          </a:solidFill>
                        </a:rPr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/>
                        <a:t>di</a:t>
                      </a:r>
                      <a:r>
                        <a:rPr lang="nl-NL" sz="3200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nl-NL" sz="3200" dirty="0"/>
                        <a:t> (</a:t>
                      </a:r>
                      <a:r>
                        <a:rPr lang="nl-NL" sz="3200" dirty="0" err="1"/>
                        <a:t>pl</a:t>
                      </a:r>
                      <a:r>
                        <a:rPr lang="nl-NL" sz="3200" dirty="0"/>
                        <a:t>)</a:t>
                      </a:r>
                    </a:p>
                    <a:p>
                      <a:r>
                        <a:rPr lang="nl-NL" sz="3200" dirty="0"/>
                        <a:t>viel </a:t>
                      </a:r>
                      <a:r>
                        <a:rPr lang="nl-NL" sz="3200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3200" b="1" dirty="0" err="1"/>
                        <a:t>Ich</a:t>
                      </a:r>
                      <a:endParaRPr lang="nl-NL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err="1"/>
                        <a:t>mein</a:t>
                      </a:r>
                      <a:r>
                        <a:rPr lang="nl-NL" sz="3200" dirty="0"/>
                        <a:t>  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err="1"/>
                        <a:t>mein</a:t>
                      </a:r>
                      <a:r>
                        <a:rPr lang="nl-NL" sz="3200" dirty="0"/>
                        <a:t>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err="1"/>
                        <a:t>mein</a:t>
                      </a:r>
                      <a:r>
                        <a:rPr lang="nl-NL" sz="3200" dirty="0"/>
                        <a:t> 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err="1"/>
                        <a:t>mein</a:t>
                      </a:r>
                      <a:r>
                        <a:rPr lang="nl-NL" sz="3200" dirty="0"/>
                        <a:t> 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3200" b="1" dirty="0"/>
                        <a:t>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/>
                        <a:t>dein   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/>
                        <a:t>dein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/>
                        <a:t>dein  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/>
                        <a:t>dein 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3200" b="1" dirty="0"/>
                        <a:t>er / </a:t>
                      </a:r>
                    </a:p>
                    <a:p>
                      <a:r>
                        <a:rPr lang="nl-NL" sz="3200" b="1" dirty="0" err="1"/>
                        <a:t>sie</a:t>
                      </a:r>
                      <a:r>
                        <a:rPr lang="nl-NL" sz="3200" b="1" dirty="0"/>
                        <a:t> / </a:t>
                      </a:r>
                    </a:p>
                    <a:p>
                      <a:r>
                        <a:rPr lang="nl-NL" sz="3200" b="1" dirty="0"/>
                        <a:t>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/>
                        <a:t>sein    --</a:t>
                      </a:r>
                    </a:p>
                    <a:p>
                      <a:r>
                        <a:rPr lang="nl-NL" sz="3200" dirty="0" err="1"/>
                        <a:t>ihr</a:t>
                      </a:r>
                      <a:r>
                        <a:rPr lang="nl-NL" sz="3200" dirty="0"/>
                        <a:t>  --</a:t>
                      </a:r>
                    </a:p>
                    <a:p>
                      <a:r>
                        <a:rPr lang="nl-NL" sz="3200" dirty="0"/>
                        <a:t>sein 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/>
                        <a:t>sein e</a:t>
                      </a:r>
                    </a:p>
                    <a:p>
                      <a:r>
                        <a:rPr lang="nl-NL" sz="3200" dirty="0" err="1"/>
                        <a:t>ihr</a:t>
                      </a:r>
                      <a:r>
                        <a:rPr lang="nl-NL" sz="3200" dirty="0"/>
                        <a:t> e</a:t>
                      </a:r>
                    </a:p>
                    <a:p>
                      <a:r>
                        <a:rPr lang="nl-NL" sz="3200" dirty="0"/>
                        <a:t>sein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/>
                        <a:t>sein  --</a:t>
                      </a:r>
                    </a:p>
                    <a:p>
                      <a:r>
                        <a:rPr lang="nl-NL" sz="3200" dirty="0" err="1"/>
                        <a:t>ihr</a:t>
                      </a:r>
                      <a:r>
                        <a:rPr lang="nl-NL" sz="3200" dirty="0"/>
                        <a:t> --</a:t>
                      </a:r>
                    </a:p>
                    <a:p>
                      <a:r>
                        <a:rPr lang="nl-NL" sz="3200" dirty="0"/>
                        <a:t>sein 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/>
                        <a:t>sein</a:t>
                      </a:r>
                      <a:r>
                        <a:rPr lang="nl-NL" sz="3200" baseline="0" dirty="0"/>
                        <a:t> e</a:t>
                      </a:r>
                    </a:p>
                    <a:p>
                      <a:r>
                        <a:rPr lang="nl-NL" sz="3200" baseline="0" dirty="0" err="1"/>
                        <a:t>ihr</a:t>
                      </a:r>
                      <a:r>
                        <a:rPr lang="nl-NL" sz="3200" baseline="0" dirty="0"/>
                        <a:t> e</a:t>
                      </a:r>
                    </a:p>
                    <a:p>
                      <a:r>
                        <a:rPr lang="nl-NL" sz="3200" baseline="0" dirty="0"/>
                        <a:t>sein 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3200" b="1" dirty="0" err="1"/>
                        <a:t>wir</a:t>
                      </a:r>
                      <a:endParaRPr lang="nl-NL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err="1"/>
                        <a:t>unser</a:t>
                      </a:r>
                      <a:r>
                        <a:rPr lang="nl-NL" sz="3200" dirty="0"/>
                        <a:t> 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err="1"/>
                        <a:t>unser</a:t>
                      </a:r>
                      <a:r>
                        <a:rPr lang="nl-NL" sz="3200" dirty="0"/>
                        <a:t>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err="1"/>
                        <a:t>unser</a:t>
                      </a:r>
                      <a:r>
                        <a:rPr lang="nl-NL" sz="3200" dirty="0"/>
                        <a:t> 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err="1"/>
                        <a:t>unser</a:t>
                      </a:r>
                      <a:r>
                        <a:rPr lang="nl-NL" sz="3200" dirty="0"/>
                        <a:t> 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3200" b="1" dirty="0" err="1"/>
                        <a:t>ihr</a:t>
                      </a:r>
                      <a:endParaRPr lang="nl-NL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err="1"/>
                        <a:t>euer</a:t>
                      </a:r>
                      <a:r>
                        <a:rPr lang="nl-NL" sz="3200" dirty="0"/>
                        <a:t> 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err="1"/>
                        <a:t>eur</a:t>
                      </a:r>
                      <a:r>
                        <a:rPr lang="nl-NL" sz="3200" baseline="0" dirty="0"/>
                        <a:t> e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err="1"/>
                        <a:t>euer</a:t>
                      </a:r>
                      <a:r>
                        <a:rPr lang="nl-NL" sz="3200" dirty="0"/>
                        <a:t> 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err="1"/>
                        <a:t>eur</a:t>
                      </a:r>
                      <a:r>
                        <a:rPr lang="nl-NL" sz="3200" dirty="0"/>
                        <a:t> 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3200" b="1" dirty="0" err="1"/>
                        <a:t>sie</a:t>
                      </a:r>
                      <a:endParaRPr lang="nl-NL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err="1"/>
                        <a:t>ihr</a:t>
                      </a:r>
                      <a:r>
                        <a:rPr lang="nl-NL" sz="3200" dirty="0"/>
                        <a:t> 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err="1"/>
                        <a:t>ihr</a:t>
                      </a:r>
                      <a:r>
                        <a:rPr lang="nl-NL" sz="3200" dirty="0"/>
                        <a:t>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err="1"/>
                        <a:t>ihr</a:t>
                      </a:r>
                      <a:r>
                        <a:rPr lang="nl-NL" sz="3200" dirty="0"/>
                        <a:t> 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err="1"/>
                        <a:t>ihr</a:t>
                      </a:r>
                      <a:r>
                        <a:rPr lang="nl-NL" sz="3200" dirty="0"/>
                        <a:t> 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3200" b="1" dirty="0" err="1"/>
                        <a:t>Sie</a:t>
                      </a:r>
                      <a:endParaRPr lang="nl-NL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err="1"/>
                        <a:t>Ihr</a:t>
                      </a:r>
                      <a:r>
                        <a:rPr lang="nl-NL" sz="3200" dirty="0"/>
                        <a:t> 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err="1"/>
                        <a:t>Ihr</a:t>
                      </a:r>
                      <a:r>
                        <a:rPr lang="nl-NL" sz="3200" dirty="0"/>
                        <a:t>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err="1"/>
                        <a:t>Ihr</a:t>
                      </a:r>
                      <a:r>
                        <a:rPr lang="nl-NL" sz="3200" dirty="0"/>
                        <a:t> 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err="1"/>
                        <a:t>Ihre</a:t>
                      </a:r>
                      <a:endParaRPr lang="nl-N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155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FÜNFER  “ICH 2”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3600" dirty="0"/>
              <a:t>Am </a:t>
            </a:r>
            <a:r>
              <a:rPr lang="nl-NL" sz="3600" dirty="0" err="1"/>
              <a:t>fünfzehn</a:t>
            </a:r>
            <a:r>
              <a:rPr lang="nl-NL" sz="3600" i="1" dirty="0" err="1"/>
              <a:t>ten</a:t>
            </a:r>
            <a:r>
              <a:rPr lang="nl-NL" sz="3600" dirty="0"/>
              <a:t> </a:t>
            </a:r>
            <a:r>
              <a:rPr lang="nl-NL" sz="3600" dirty="0" err="1"/>
              <a:t>Januar</a:t>
            </a:r>
            <a:r>
              <a:rPr lang="nl-NL" sz="3600" dirty="0"/>
              <a:t> </a:t>
            </a:r>
            <a:r>
              <a:rPr lang="nl-NL" sz="3600" dirty="0" err="1"/>
              <a:t>werde</a:t>
            </a:r>
            <a:r>
              <a:rPr lang="nl-NL" sz="3600" dirty="0"/>
              <a:t> </a:t>
            </a:r>
            <a:r>
              <a:rPr lang="nl-NL" sz="3600" dirty="0" err="1"/>
              <a:t>ich</a:t>
            </a:r>
            <a:r>
              <a:rPr lang="nl-NL" sz="3600" dirty="0"/>
              <a:t> ……..</a:t>
            </a:r>
            <a:r>
              <a:rPr lang="nl-NL" sz="3600" dirty="0" err="1"/>
              <a:t>undfünfzig</a:t>
            </a:r>
            <a:r>
              <a:rPr lang="nl-NL" sz="3600" dirty="0"/>
              <a:t>.</a:t>
            </a:r>
          </a:p>
          <a:p>
            <a:r>
              <a:rPr lang="nl-NL" sz="3600" dirty="0" err="1"/>
              <a:t>Ich</a:t>
            </a:r>
            <a:r>
              <a:rPr lang="nl-NL" sz="3600" dirty="0"/>
              <a:t> </a:t>
            </a:r>
            <a:r>
              <a:rPr lang="nl-NL" sz="3600" dirty="0" err="1"/>
              <a:t>habe</a:t>
            </a:r>
            <a:r>
              <a:rPr lang="nl-NL" sz="3600" dirty="0"/>
              <a:t> </a:t>
            </a:r>
            <a:r>
              <a:rPr lang="nl-NL" sz="3600" dirty="0" err="1"/>
              <a:t>eine</a:t>
            </a:r>
            <a:r>
              <a:rPr lang="nl-NL" sz="3600" dirty="0"/>
              <a:t> </a:t>
            </a:r>
            <a:r>
              <a:rPr lang="nl-NL" sz="3600" dirty="0" err="1"/>
              <a:t>Tochter</a:t>
            </a:r>
            <a:r>
              <a:rPr lang="nl-NL" sz="3600" dirty="0"/>
              <a:t>, </a:t>
            </a:r>
            <a:r>
              <a:rPr lang="nl-NL" sz="3600" dirty="0" err="1"/>
              <a:t>eine</a:t>
            </a:r>
            <a:r>
              <a:rPr lang="nl-NL" sz="3600" dirty="0" err="1">
                <a:solidFill>
                  <a:srgbClr val="FF0000"/>
                </a:solidFill>
              </a:rPr>
              <a:t>n</a:t>
            </a:r>
            <a:r>
              <a:rPr lang="nl-NL" sz="3600" dirty="0"/>
              <a:t> </a:t>
            </a:r>
            <a:r>
              <a:rPr lang="nl-NL" sz="3600" dirty="0" err="1"/>
              <a:t>Sohn</a:t>
            </a:r>
            <a:r>
              <a:rPr lang="nl-NL" sz="3600" dirty="0"/>
              <a:t> </a:t>
            </a:r>
            <a:r>
              <a:rPr lang="nl-NL" sz="3600" dirty="0" err="1"/>
              <a:t>und</a:t>
            </a:r>
            <a:r>
              <a:rPr lang="nl-NL" sz="3600" dirty="0"/>
              <a:t> </a:t>
            </a:r>
            <a:r>
              <a:rPr lang="nl-NL" sz="3600" dirty="0" err="1"/>
              <a:t>eine</a:t>
            </a:r>
            <a:r>
              <a:rPr lang="nl-NL" sz="3600" dirty="0" err="1">
                <a:solidFill>
                  <a:srgbClr val="FF0000"/>
                </a:solidFill>
              </a:rPr>
              <a:t>n</a:t>
            </a:r>
            <a:r>
              <a:rPr lang="nl-NL" sz="3600" dirty="0"/>
              <a:t> </a:t>
            </a:r>
            <a:r>
              <a:rPr lang="nl-NL" sz="3600" dirty="0" err="1"/>
              <a:t>Hund</a:t>
            </a:r>
            <a:r>
              <a:rPr lang="nl-NL" sz="3600" dirty="0"/>
              <a:t>.</a:t>
            </a:r>
          </a:p>
          <a:p>
            <a:r>
              <a:rPr lang="nl-NL" sz="3600" dirty="0" err="1"/>
              <a:t>Ich</a:t>
            </a:r>
            <a:r>
              <a:rPr lang="nl-NL" sz="3600" dirty="0"/>
              <a:t> bin </a:t>
            </a:r>
            <a:r>
              <a:rPr lang="nl-NL" sz="3600" dirty="0" err="1"/>
              <a:t>Tierärztin</a:t>
            </a:r>
            <a:r>
              <a:rPr lang="nl-NL" sz="3600" dirty="0"/>
              <a:t> </a:t>
            </a:r>
            <a:r>
              <a:rPr lang="nl-NL" sz="3600" dirty="0" err="1"/>
              <a:t>und</a:t>
            </a:r>
            <a:r>
              <a:rPr lang="nl-NL" sz="3600" dirty="0"/>
              <a:t> </a:t>
            </a:r>
            <a:r>
              <a:rPr lang="nl-NL" sz="3600" dirty="0" err="1"/>
              <a:t>Lehrerin</a:t>
            </a:r>
            <a:r>
              <a:rPr lang="nl-NL" sz="3600" dirty="0"/>
              <a:t> / (</a:t>
            </a:r>
            <a:r>
              <a:rPr lang="nl-NL" sz="3600" dirty="0" err="1"/>
              <a:t>studiere</a:t>
            </a:r>
            <a:r>
              <a:rPr lang="nl-NL" sz="3600" dirty="0"/>
              <a:t> Biologie).</a:t>
            </a:r>
          </a:p>
          <a:p>
            <a:r>
              <a:rPr lang="nl-NL" sz="3600" dirty="0" err="1"/>
              <a:t>Meine</a:t>
            </a:r>
            <a:r>
              <a:rPr lang="nl-NL" sz="3600" dirty="0"/>
              <a:t> </a:t>
            </a:r>
            <a:r>
              <a:rPr lang="nl-NL" sz="3600" dirty="0" err="1"/>
              <a:t>Hobbys</a:t>
            </a:r>
            <a:r>
              <a:rPr lang="nl-NL" sz="3600" dirty="0"/>
              <a:t> </a:t>
            </a:r>
            <a:r>
              <a:rPr lang="nl-NL" sz="3600" dirty="0" err="1"/>
              <a:t>sind</a:t>
            </a:r>
            <a:r>
              <a:rPr lang="nl-NL" sz="3600" dirty="0"/>
              <a:t> </a:t>
            </a:r>
            <a:r>
              <a:rPr lang="nl-NL" sz="3600" b="1" dirty="0" err="1"/>
              <a:t>S</a:t>
            </a:r>
            <a:r>
              <a:rPr lang="nl-NL" sz="3600" dirty="0" err="1"/>
              <a:t>ingen</a:t>
            </a:r>
            <a:r>
              <a:rPr lang="nl-NL" sz="3600" dirty="0"/>
              <a:t> </a:t>
            </a:r>
            <a:r>
              <a:rPr lang="nl-NL" sz="3600" dirty="0" err="1"/>
              <a:t>und</a:t>
            </a:r>
            <a:r>
              <a:rPr lang="nl-NL" sz="3600" dirty="0"/>
              <a:t> </a:t>
            </a:r>
            <a:r>
              <a:rPr lang="nl-NL" sz="3600" b="1" dirty="0" err="1"/>
              <a:t>M</a:t>
            </a:r>
            <a:r>
              <a:rPr lang="nl-NL" sz="3600" dirty="0" err="1"/>
              <a:t>otorradfahren</a:t>
            </a:r>
            <a:r>
              <a:rPr lang="nl-NL" sz="3600" dirty="0"/>
              <a:t>.</a:t>
            </a:r>
          </a:p>
          <a:p>
            <a:r>
              <a:rPr lang="nl-NL" sz="3600" dirty="0" err="1"/>
              <a:t>Ich</a:t>
            </a:r>
            <a:r>
              <a:rPr lang="nl-NL" sz="3600" dirty="0"/>
              <a:t> </a:t>
            </a:r>
            <a:r>
              <a:rPr lang="nl-NL" sz="3600" dirty="0" err="1"/>
              <a:t>gehe</a:t>
            </a:r>
            <a:r>
              <a:rPr lang="nl-NL" sz="3600" dirty="0"/>
              <a:t> </a:t>
            </a:r>
            <a:r>
              <a:rPr lang="nl-NL" sz="3600" dirty="0" err="1"/>
              <a:t>gern</a:t>
            </a:r>
            <a:r>
              <a:rPr lang="nl-NL" sz="3600" dirty="0"/>
              <a:t> </a:t>
            </a:r>
            <a:r>
              <a:rPr lang="nl-NL" sz="3600" dirty="0" err="1"/>
              <a:t>zum</a:t>
            </a:r>
            <a:r>
              <a:rPr lang="nl-NL" sz="3600" dirty="0"/>
              <a:t> </a:t>
            </a:r>
            <a:r>
              <a:rPr lang="nl-NL" sz="3600" dirty="0" err="1"/>
              <a:t>Deutschkurs</a:t>
            </a:r>
            <a:r>
              <a:rPr lang="nl-NL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952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 err="1"/>
              <a:t>Zahlen</a:t>
            </a:r>
            <a:endParaRPr lang="nl-NL" sz="4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eins, zwei, </a:t>
            </a:r>
            <a:r>
              <a:rPr lang="nl-NL" dirty="0" err="1"/>
              <a:t>drei</a:t>
            </a:r>
            <a:r>
              <a:rPr lang="nl-NL" dirty="0"/>
              <a:t>, vier, </a:t>
            </a:r>
            <a:r>
              <a:rPr lang="nl-NL" dirty="0" err="1"/>
              <a:t>fünf</a:t>
            </a:r>
            <a:endParaRPr lang="nl-NL" dirty="0"/>
          </a:p>
          <a:p>
            <a:pPr marL="0" indent="0">
              <a:buNone/>
            </a:pPr>
            <a:r>
              <a:rPr lang="nl-NL" dirty="0" err="1"/>
              <a:t>sechs</a:t>
            </a:r>
            <a:r>
              <a:rPr lang="nl-NL" dirty="0"/>
              <a:t>, </a:t>
            </a:r>
            <a:r>
              <a:rPr lang="nl-NL" dirty="0" err="1"/>
              <a:t>sieben</a:t>
            </a:r>
            <a:r>
              <a:rPr lang="nl-NL" dirty="0"/>
              <a:t>, acht, </a:t>
            </a:r>
            <a:r>
              <a:rPr lang="nl-NL" dirty="0" err="1"/>
              <a:t>neun</a:t>
            </a:r>
            <a:r>
              <a:rPr lang="nl-NL" dirty="0"/>
              <a:t>, </a:t>
            </a:r>
            <a:r>
              <a:rPr lang="nl-NL" dirty="0" err="1"/>
              <a:t>zehn</a:t>
            </a:r>
            <a:endParaRPr lang="nl-NL" dirty="0"/>
          </a:p>
          <a:p>
            <a:r>
              <a:rPr lang="nl-NL" dirty="0"/>
              <a:t>elf, </a:t>
            </a:r>
            <a:r>
              <a:rPr lang="nl-NL" dirty="0" err="1"/>
              <a:t>zwölf</a:t>
            </a:r>
            <a:endParaRPr lang="nl-NL" dirty="0"/>
          </a:p>
          <a:p>
            <a:r>
              <a:rPr lang="nl-NL" dirty="0" err="1"/>
              <a:t>dreizehn</a:t>
            </a:r>
            <a:r>
              <a:rPr lang="nl-NL" dirty="0"/>
              <a:t>, </a:t>
            </a:r>
            <a:r>
              <a:rPr lang="nl-NL" dirty="0" err="1"/>
              <a:t>vierzehn</a:t>
            </a:r>
            <a:r>
              <a:rPr lang="nl-NL" dirty="0"/>
              <a:t>, …….</a:t>
            </a:r>
          </a:p>
          <a:p>
            <a:r>
              <a:rPr lang="nl-NL" dirty="0" err="1"/>
              <a:t>zwanzig</a:t>
            </a:r>
            <a:r>
              <a:rPr lang="nl-NL" dirty="0"/>
              <a:t>, </a:t>
            </a:r>
            <a:r>
              <a:rPr lang="nl-NL" dirty="0" err="1"/>
              <a:t>dreißig</a:t>
            </a:r>
            <a:r>
              <a:rPr lang="nl-NL" dirty="0"/>
              <a:t>, </a:t>
            </a:r>
            <a:r>
              <a:rPr lang="nl-NL" dirty="0" err="1"/>
              <a:t>vierzig</a:t>
            </a:r>
            <a:r>
              <a:rPr lang="nl-NL" dirty="0"/>
              <a:t>, ….</a:t>
            </a:r>
          </a:p>
          <a:p>
            <a:r>
              <a:rPr lang="nl-NL" dirty="0"/>
              <a:t>(</a:t>
            </a:r>
            <a:r>
              <a:rPr lang="nl-NL" dirty="0" err="1"/>
              <a:t>ein</a:t>
            </a:r>
            <a:r>
              <a:rPr lang="nl-NL" dirty="0"/>
              <a:t>)</a:t>
            </a:r>
            <a:r>
              <a:rPr lang="nl-NL" dirty="0" err="1"/>
              <a:t>hundert</a:t>
            </a:r>
            <a:r>
              <a:rPr lang="nl-NL" dirty="0"/>
              <a:t>, </a:t>
            </a:r>
            <a:r>
              <a:rPr lang="nl-NL" dirty="0" err="1"/>
              <a:t>zweihundert</a:t>
            </a:r>
            <a:r>
              <a:rPr lang="nl-NL" dirty="0"/>
              <a:t>…..</a:t>
            </a:r>
          </a:p>
          <a:p>
            <a:r>
              <a:rPr lang="nl-NL" dirty="0"/>
              <a:t>(</a:t>
            </a:r>
            <a:r>
              <a:rPr lang="nl-NL" dirty="0" err="1"/>
              <a:t>ein</a:t>
            </a:r>
            <a:r>
              <a:rPr lang="nl-NL" dirty="0"/>
              <a:t>)</a:t>
            </a:r>
            <a:r>
              <a:rPr lang="nl-NL" dirty="0" err="1"/>
              <a:t>tausend</a:t>
            </a:r>
            <a:r>
              <a:rPr lang="nl-NL" dirty="0"/>
              <a:t>, </a:t>
            </a:r>
            <a:r>
              <a:rPr lang="nl-NL" dirty="0" err="1"/>
              <a:t>zweitausend</a:t>
            </a:r>
            <a:r>
              <a:rPr lang="nl-NL" dirty="0"/>
              <a:t>….</a:t>
            </a:r>
          </a:p>
          <a:p>
            <a:r>
              <a:rPr lang="nl-NL" dirty="0" err="1"/>
              <a:t>hunderttausend</a:t>
            </a:r>
            <a:r>
              <a:rPr lang="nl-NL" dirty="0"/>
              <a:t>, …..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i="1" dirty="0" err="1">
                <a:solidFill>
                  <a:srgbClr val="FF0000"/>
                </a:solidFill>
              </a:rPr>
              <a:t>Vorsicht</a:t>
            </a:r>
            <a:r>
              <a:rPr lang="nl-NL" i="1" dirty="0">
                <a:solidFill>
                  <a:srgbClr val="FF0000"/>
                </a:solidFill>
              </a:rPr>
              <a:t> !!!!!:</a:t>
            </a:r>
          </a:p>
          <a:p>
            <a:r>
              <a:rPr lang="nl-NL" dirty="0" err="1"/>
              <a:t>Sechzehn</a:t>
            </a:r>
            <a:r>
              <a:rPr lang="nl-NL" dirty="0"/>
              <a:t> </a:t>
            </a:r>
            <a:r>
              <a:rPr lang="nl-NL" dirty="0">
                <a:solidFill>
                  <a:srgbClr val="00B0F0"/>
                </a:solidFill>
              </a:rPr>
              <a:t>(</a:t>
            </a:r>
            <a:r>
              <a:rPr lang="nl-NL" i="1" dirty="0">
                <a:solidFill>
                  <a:srgbClr val="00B0F0"/>
                </a:solidFill>
              </a:rPr>
              <a:t>nicht </a:t>
            </a:r>
            <a:r>
              <a:rPr lang="nl-NL" i="1" dirty="0" err="1">
                <a:solidFill>
                  <a:srgbClr val="00B0F0"/>
                </a:solidFill>
              </a:rPr>
              <a:t>sech</a:t>
            </a:r>
            <a:r>
              <a:rPr lang="nl-NL" b="1" i="1" u="sng" dirty="0" err="1">
                <a:solidFill>
                  <a:srgbClr val="00B0F0"/>
                </a:solidFill>
              </a:rPr>
              <a:t>s</a:t>
            </a:r>
            <a:r>
              <a:rPr lang="nl-NL" b="1" i="1" u="sng" dirty="0">
                <a:solidFill>
                  <a:srgbClr val="00B0F0"/>
                </a:solidFill>
              </a:rPr>
              <a:t> </a:t>
            </a:r>
            <a:r>
              <a:rPr lang="nl-NL" i="1" dirty="0" err="1">
                <a:solidFill>
                  <a:srgbClr val="00B0F0"/>
                </a:solidFill>
              </a:rPr>
              <a:t>zehn</a:t>
            </a:r>
            <a:r>
              <a:rPr lang="nl-NL" i="1" dirty="0">
                <a:solidFill>
                  <a:srgbClr val="00B0F0"/>
                </a:solidFill>
              </a:rPr>
              <a:t> !)</a:t>
            </a:r>
          </a:p>
          <a:p>
            <a:r>
              <a:rPr lang="nl-NL" dirty="0" err="1"/>
              <a:t>siebzehn</a:t>
            </a:r>
            <a:r>
              <a:rPr lang="nl-NL" dirty="0"/>
              <a:t>  </a:t>
            </a:r>
            <a:r>
              <a:rPr lang="nl-NL" dirty="0">
                <a:solidFill>
                  <a:srgbClr val="00B0F0"/>
                </a:solidFill>
              </a:rPr>
              <a:t>(</a:t>
            </a:r>
            <a:r>
              <a:rPr lang="nl-NL" i="1" dirty="0">
                <a:solidFill>
                  <a:srgbClr val="00B0F0"/>
                </a:solidFill>
              </a:rPr>
              <a:t>nicht </a:t>
            </a:r>
            <a:r>
              <a:rPr lang="nl-NL" i="1" dirty="0" err="1">
                <a:solidFill>
                  <a:srgbClr val="00B0F0"/>
                </a:solidFill>
              </a:rPr>
              <a:t>sieb</a:t>
            </a:r>
            <a:r>
              <a:rPr lang="nl-NL" b="1" i="1" u="sng" dirty="0" err="1">
                <a:solidFill>
                  <a:srgbClr val="00B0F0"/>
                </a:solidFill>
              </a:rPr>
              <a:t>en</a:t>
            </a:r>
            <a:r>
              <a:rPr lang="nl-NL" i="1" u="sng" dirty="0">
                <a:solidFill>
                  <a:srgbClr val="00B0F0"/>
                </a:solidFill>
              </a:rPr>
              <a:t> </a:t>
            </a:r>
            <a:r>
              <a:rPr lang="nl-NL" i="1" dirty="0" err="1">
                <a:solidFill>
                  <a:srgbClr val="00B0F0"/>
                </a:solidFill>
              </a:rPr>
              <a:t>zehn</a:t>
            </a:r>
            <a:r>
              <a:rPr lang="nl-NL" i="1" dirty="0">
                <a:solidFill>
                  <a:srgbClr val="00B0F0"/>
                </a:solidFill>
              </a:rPr>
              <a:t> !)</a:t>
            </a:r>
            <a:endParaRPr lang="nl-NL" dirty="0"/>
          </a:p>
          <a:p>
            <a:r>
              <a:rPr lang="nl-NL" dirty="0" err="1"/>
              <a:t>dreißig</a:t>
            </a:r>
            <a:r>
              <a:rPr lang="nl-NL" dirty="0"/>
              <a:t>      </a:t>
            </a:r>
            <a:r>
              <a:rPr lang="nl-NL" dirty="0">
                <a:solidFill>
                  <a:srgbClr val="00B0F0"/>
                </a:solidFill>
              </a:rPr>
              <a:t>(</a:t>
            </a:r>
            <a:r>
              <a:rPr lang="nl-NL" i="1" dirty="0">
                <a:solidFill>
                  <a:srgbClr val="00B0F0"/>
                </a:solidFill>
              </a:rPr>
              <a:t>nicht </a:t>
            </a:r>
            <a:r>
              <a:rPr lang="nl-NL" i="1" dirty="0" err="1">
                <a:solidFill>
                  <a:srgbClr val="00B0F0"/>
                </a:solidFill>
              </a:rPr>
              <a:t>drei</a:t>
            </a:r>
            <a:r>
              <a:rPr lang="nl-NL" i="1" dirty="0">
                <a:solidFill>
                  <a:srgbClr val="00B0F0"/>
                </a:solidFill>
              </a:rPr>
              <a:t> </a:t>
            </a:r>
            <a:r>
              <a:rPr lang="nl-NL" b="1" i="1" u="sng" dirty="0" err="1">
                <a:solidFill>
                  <a:srgbClr val="00B0F0"/>
                </a:solidFill>
              </a:rPr>
              <a:t>z</a:t>
            </a:r>
            <a:r>
              <a:rPr lang="nl-NL" i="1" dirty="0" err="1">
                <a:solidFill>
                  <a:srgbClr val="00B0F0"/>
                </a:solidFill>
              </a:rPr>
              <a:t>ig</a:t>
            </a:r>
            <a:r>
              <a:rPr lang="nl-NL" i="1" dirty="0">
                <a:solidFill>
                  <a:srgbClr val="00B0F0"/>
                </a:solidFill>
              </a:rPr>
              <a:t> !)</a:t>
            </a:r>
            <a:endParaRPr lang="nl-NL" dirty="0"/>
          </a:p>
          <a:p>
            <a:r>
              <a:rPr lang="nl-NL" dirty="0" err="1"/>
              <a:t>Sechzig</a:t>
            </a:r>
            <a:r>
              <a:rPr lang="nl-NL" dirty="0"/>
              <a:t>     </a:t>
            </a:r>
            <a:r>
              <a:rPr lang="nl-NL" dirty="0">
                <a:solidFill>
                  <a:srgbClr val="00B0F0"/>
                </a:solidFill>
              </a:rPr>
              <a:t>(</a:t>
            </a:r>
            <a:r>
              <a:rPr lang="nl-NL" i="1" dirty="0">
                <a:solidFill>
                  <a:srgbClr val="00B0F0"/>
                </a:solidFill>
              </a:rPr>
              <a:t>nicht </a:t>
            </a:r>
            <a:r>
              <a:rPr lang="nl-NL" i="1" dirty="0" err="1">
                <a:solidFill>
                  <a:srgbClr val="00B0F0"/>
                </a:solidFill>
              </a:rPr>
              <a:t>sech</a:t>
            </a:r>
            <a:r>
              <a:rPr lang="nl-NL" b="1" i="1" u="sng" dirty="0" err="1">
                <a:solidFill>
                  <a:srgbClr val="00B0F0"/>
                </a:solidFill>
              </a:rPr>
              <a:t>s</a:t>
            </a:r>
            <a:r>
              <a:rPr lang="nl-NL" b="1" i="1" u="sng" dirty="0">
                <a:solidFill>
                  <a:srgbClr val="00B0F0"/>
                </a:solidFill>
              </a:rPr>
              <a:t> </a:t>
            </a:r>
            <a:r>
              <a:rPr lang="nl-NL" i="1" dirty="0" err="1">
                <a:solidFill>
                  <a:srgbClr val="00B0F0"/>
                </a:solidFill>
              </a:rPr>
              <a:t>zig</a:t>
            </a:r>
            <a:r>
              <a:rPr lang="nl-NL" i="1" dirty="0">
                <a:solidFill>
                  <a:srgbClr val="00B0F0"/>
                </a:solidFill>
              </a:rPr>
              <a:t> !)</a:t>
            </a:r>
            <a:endParaRPr lang="nl-NL" dirty="0">
              <a:solidFill>
                <a:srgbClr val="00B0F0"/>
              </a:solidFill>
            </a:endParaRPr>
          </a:p>
          <a:p>
            <a:r>
              <a:rPr lang="nl-NL" dirty="0" err="1"/>
              <a:t>Siebzig</a:t>
            </a:r>
            <a:r>
              <a:rPr lang="nl-NL" dirty="0"/>
              <a:t>      </a:t>
            </a:r>
            <a:r>
              <a:rPr lang="nl-NL" dirty="0">
                <a:solidFill>
                  <a:srgbClr val="00B0F0"/>
                </a:solidFill>
              </a:rPr>
              <a:t>(</a:t>
            </a:r>
            <a:r>
              <a:rPr lang="nl-NL" i="1" dirty="0">
                <a:solidFill>
                  <a:srgbClr val="00B0F0"/>
                </a:solidFill>
              </a:rPr>
              <a:t>nicht </a:t>
            </a:r>
            <a:r>
              <a:rPr lang="nl-NL" i="1" dirty="0" err="1">
                <a:solidFill>
                  <a:srgbClr val="00B0F0"/>
                </a:solidFill>
              </a:rPr>
              <a:t>sieb</a:t>
            </a:r>
            <a:r>
              <a:rPr lang="nl-NL" b="1" i="1" u="sng" dirty="0" err="1">
                <a:solidFill>
                  <a:srgbClr val="00B0F0"/>
                </a:solidFill>
              </a:rPr>
              <a:t>en</a:t>
            </a:r>
            <a:r>
              <a:rPr lang="nl-NL" b="1" i="1" u="sng" dirty="0">
                <a:solidFill>
                  <a:srgbClr val="00B0F0"/>
                </a:solidFill>
              </a:rPr>
              <a:t> </a:t>
            </a:r>
            <a:r>
              <a:rPr lang="nl-NL" i="1" dirty="0" err="1">
                <a:solidFill>
                  <a:srgbClr val="00B0F0"/>
                </a:solidFill>
              </a:rPr>
              <a:t>zig</a:t>
            </a:r>
            <a:r>
              <a:rPr lang="nl-NL" i="1" dirty="0">
                <a:solidFill>
                  <a:srgbClr val="00B0F0"/>
                </a:solidFill>
              </a:rPr>
              <a:t> !)</a:t>
            </a:r>
            <a:endParaRPr lang="nl-NL" dirty="0">
              <a:solidFill>
                <a:srgbClr val="00B0F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256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Ordnungszahlen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1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 err="1">
                <a:solidFill>
                  <a:srgbClr val="FF0000"/>
                </a:solidFill>
                <a:sym typeface="Wingdings" panose="05000000000000000000" pitchFamily="2" charset="2"/>
              </a:rPr>
              <a:t>ers</a:t>
            </a:r>
            <a:r>
              <a:rPr lang="nl-NL" dirty="0">
                <a:sym typeface="Wingdings" panose="05000000000000000000" pitchFamily="2" charset="2"/>
              </a:rPr>
              <a:t> te</a:t>
            </a:r>
          </a:p>
          <a:p>
            <a:r>
              <a:rPr lang="nl-NL" dirty="0">
                <a:sym typeface="Wingdings" panose="05000000000000000000" pitchFamily="2" charset="2"/>
              </a:rPr>
              <a:t>2  zwei te</a:t>
            </a:r>
          </a:p>
          <a:p>
            <a:r>
              <a:rPr lang="nl-NL" dirty="0">
                <a:sym typeface="Wingdings" panose="05000000000000000000" pitchFamily="2" charset="2"/>
              </a:rPr>
              <a:t>3  </a:t>
            </a:r>
            <a:r>
              <a:rPr lang="nl-NL" dirty="0" err="1">
                <a:solidFill>
                  <a:srgbClr val="FF0000"/>
                </a:solidFill>
                <a:sym typeface="Wingdings" panose="05000000000000000000" pitchFamily="2" charset="2"/>
              </a:rPr>
              <a:t>drit</a:t>
            </a:r>
            <a:r>
              <a:rPr lang="nl-NL" dirty="0">
                <a:sym typeface="Wingdings" panose="05000000000000000000" pitchFamily="2" charset="2"/>
              </a:rPr>
              <a:t> te</a:t>
            </a:r>
          </a:p>
          <a:p>
            <a:r>
              <a:rPr lang="nl-NL" dirty="0">
                <a:sym typeface="Wingdings" panose="05000000000000000000" pitchFamily="2" charset="2"/>
              </a:rPr>
              <a:t>4  vier te</a:t>
            </a:r>
          </a:p>
          <a:p>
            <a:r>
              <a:rPr lang="nl-NL" dirty="0">
                <a:sym typeface="Wingdings" panose="05000000000000000000" pitchFamily="2" charset="2"/>
              </a:rPr>
              <a:t>7  </a:t>
            </a:r>
            <a:r>
              <a:rPr lang="nl-NL" dirty="0" err="1">
                <a:sym typeface="Wingdings" panose="05000000000000000000" pitchFamily="2" charset="2"/>
              </a:rPr>
              <a:t>sieb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_</a:t>
            </a:r>
            <a:r>
              <a:rPr lang="nl-NL" dirty="0">
                <a:sym typeface="Wingdings" panose="05000000000000000000" pitchFamily="2" charset="2"/>
              </a:rPr>
              <a:t> te !!</a:t>
            </a:r>
          </a:p>
          <a:p>
            <a:r>
              <a:rPr lang="nl-NL" dirty="0"/>
              <a:t>8 – 19: + te</a:t>
            </a:r>
          </a:p>
          <a:p>
            <a:r>
              <a:rPr lang="nl-NL" dirty="0"/>
              <a:t>20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 err="1">
                <a:sym typeface="Wingdings" panose="05000000000000000000" pitchFamily="2" charset="2"/>
              </a:rPr>
              <a:t>zwanzig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s</a:t>
            </a:r>
            <a:r>
              <a:rPr lang="nl-NL" dirty="0">
                <a:sym typeface="Wingdings" panose="05000000000000000000" pitchFamily="2" charset="2"/>
              </a:rPr>
              <a:t> te ……</a:t>
            </a:r>
          </a:p>
          <a:p>
            <a:r>
              <a:rPr lang="nl-NL" dirty="0">
                <a:sym typeface="Wingdings" panose="05000000000000000000" pitchFamily="2" charset="2"/>
              </a:rPr>
              <a:t>100  </a:t>
            </a:r>
            <a:r>
              <a:rPr lang="nl-NL" dirty="0" err="1">
                <a:sym typeface="Wingdings" panose="05000000000000000000" pitchFamily="2" charset="2"/>
              </a:rPr>
              <a:t>hundert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s</a:t>
            </a:r>
            <a:r>
              <a:rPr lang="nl-NL" dirty="0">
                <a:sym typeface="Wingdings" panose="05000000000000000000" pitchFamily="2" charset="2"/>
              </a:rPr>
              <a:t> te</a:t>
            </a:r>
          </a:p>
          <a:p>
            <a:r>
              <a:rPr lang="nl-NL" dirty="0">
                <a:sym typeface="Wingdings" panose="05000000000000000000" pitchFamily="2" charset="2"/>
              </a:rPr>
              <a:t>1000  </a:t>
            </a:r>
            <a:r>
              <a:rPr lang="nl-NL" dirty="0" err="1">
                <a:sym typeface="Wingdings" panose="05000000000000000000" pitchFamily="2" charset="2"/>
              </a:rPr>
              <a:t>tausend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s</a:t>
            </a:r>
            <a:r>
              <a:rPr lang="nl-NL" dirty="0">
                <a:sym typeface="Wingdings" panose="05000000000000000000" pitchFamily="2" charset="2"/>
              </a:rPr>
              <a:t> te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Gilt </a:t>
            </a:r>
            <a:r>
              <a:rPr lang="nl-NL" dirty="0" err="1"/>
              <a:t>für</a:t>
            </a:r>
            <a:r>
              <a:rPr lang="nl-NL" dirty="0"/>
              <a:t> alle Nomen: m, f, n </a:t>
            </a:r>
            <a:r>
              <a:rPr lang="nl-NL" dirty="0" err="1"/>
              <a:t>im</a:t>
            </a:r>
            <a:r>
              <a:rPr lang="nl-NL" dirty="0"/>
              <a:t> </a:t>
            </a:r>
            <a:r>
              <a:rPr lang="nl-NL" dirty="0" err="1"/>
              <a:t>Nominativ</a:t>
            </a:r>
            <a:r>
              <a:rPr lang="nl-NL" dirty="0"/>
              <a:t> (+1)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Im</a:t>
            </a:r>
            <a:r>
              <a:rPr lang="nl-NL" dirty="0"/>
              <a:t> </a:t>
            </a:r>
            <a:r>
              <a:rPr lang="nl-NL" dirty="0" err="1"/>
              <a:t>Akkusativ</a:t>
            </a:r>
            <a:r>
              <a:rPr lang="nl-NL" dirty="0"/>
              <a:t> (+4) </a:t>
            </a:r>
            <a:r>
              <a:rPr lang="nl-NL" dirty="0" err="1"/>
              <a:t>und</a:t>
            </a:r>
            <a:r>
              <a:rPr lang="nl-NL" dirty="0"/>
              <a:t> </a:t>
            </a:r>
            <a:r>
              <a:rPr lang="nl-NL" dirty="0" err="1"/>
              <a:t>Dativ</a:t>
            </a:r>
            <a:r>
              <a:rPr lang="nl-NL" dirty="0"/>
              <a:t> (+3) </a:t>
            </a:r>
            <a:r>
              <a:rPr lang="nl-NL" dirty="0" err="1"/>
              <a:t>verändert</a:t>
            </a:r>
            <a:r>
              <a:rPr lang="nl-NL" dirty="0"/>
              <a:t> </a:t>
            </a:r>
            <a:r>
              <a:rPr lang="nl-NL" dirty="0" err="1"/>
              <a:t>sich</a:t>
            </a:r>
            <a:r>
              <a:rPr lang="nl-NL" dirty="0"/>
              <a:t> die </a:t>
            </a:r>
            <a:r>
              <a:rPr lang="nl-NL" dirty="0" err="1"/>
              <a:t>Endung</a:t>
            </a:r>
            <a:r>
              <a:rPr lang="nl-NL" dirty="0"/>
              <a:t>: + 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i="1" dirty="0" err="1"/>
              <a:t>Bsp</a:t>
            </a:r>
            <a:r>
              <a:rPr lang="nl-NL" i="1" dirty="0"/>
              <a:t>.: </a:t>
            </a:r>
            <a:r>
              <a:rPr lang="nl-NL" b="1" i="1" dirty="0" err="1"/>
              <a:t>am</a:t>
            </a:r>
            <a:r>
              <a:rPr lang="nl-NL" i="1" dirty="0"/>
              <a:t> </a:t>
            </a:r>
            <a:r>
              <a:rPr lang="nl-NL" i="1" dirty="0" err="1"/>
              <a:t>fünfzehnte</a:t>
            </a:r>
            <a:r>
              <a:rPr lang="nl-NL" i="1" dirty="0" err="1">
                <a:solidFill>
                  <a:srgbClr val="FF0000"/>
                </a:solidFill>
              </a:rPr>
              <a:t>n</a:t>
            </a:r>
            <a:r>
              <a:rPr lang="nl-NL" i="1" dirty="0"/>
              <a:t> (+3) </a:t>
            </a:r>
            <a:r>
              <a:rPr lang="nl-NL" i="1" dirty="0" err="1"/>
              <a:t>Januar</a:t>
            </a:r>
            <a:r>
              <a:rPr lang="nl-NL" i="1" dirty="0"/>
              <a:t> </a:t>
            </a:r>
            <a:r>
              <a:rPr lang="nl-NL" i="1" dirty="0" err="1"/>
              <a:t>habe</a:t>
            </a:r>
            <a:r>
              <a:rPr lang="nl-NL" i="1" dirty="0"/>
              <a:t> </a:t>
            </a:r>
            <a:r>
              <a:rPr lang="nl-NL" i="1" dirty="0" err="1"/>
              <a:t>ich</a:t>
            </a:r>
            <a:r>
              <a:rPr lang="nl-NL" i="1" dirty="0"/>
              <a:t> </a:t>
            </a:r>
            <a:r>
              <a:rPr lang="nl-NL" i="1" dirty="0" err="1"/>
              <a:t>Geburtstag</a:t>
            </a:r>
            <a:r>
              <a:rPr lang="nl-NL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4661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69965" y="849557"/>
            <a:ext cx="10972800" cy="1143000"/>
          </a:xfrm>
        </p:spPr>
        <p:txBody>
          <a:bodyPr/>
          <a:lstStyle/>
          <a:p>
            <a:r>
              <a:rPr lang="nl-NL" sz="2800" b="1" dirty="0"/>
              <a:t>FÜNFER</a:t>
            </a:r>
            <a:r>
              <a:rPr lang="nl-NL" b="1" dirty="0"/>
              <a:t> “BREMEN”	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2253343"/>
            <a:ext cx="5384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/>
              <a:t>BREMEN</a:t>
            </a:r>
          </a:p>
          <a:p>
            <a:r>
              <a:rPr lang="nl-NL" b="1" dirty="0" err="1"/>
              <a:t>Zum</a:t>
            </a:r>
            <a:r>
              <a:rPr lang="nl-NL" b="1" dirty="0"/>
              <a:t> </a:t>
            </a:r>
            <a:r>
              <a:rPr lang="nl-NL" b="1" dirty="0" err="1"/>
              <a:t>Einkaufen</a:t>
            </a:r>
            <a:r>
              <a:rPr lang="nl-NL" b="1" dirty="0"/>
              <a:t> </a:t>
            </a:r>
            <a:r>
              <a:rPr lang="nl-NL" b="1" dirty="0" err="1"/>
              <a:t>fahre</a:t>
            </a:r>
            <a:r>
              <a:rPr lang="nl-NL" b="1" dirty="0"/>
              <a:t> </a:t>
            </a:r>
            <a:r>
              <a:rPr lang="nl-NL" b="1" dirty="0" err="1"/>
              <a:t>ich</a:t>
            </a:r>
            <a:r>
              <a:rPr lang="nl-NL" b="1" dirty="0"/>
              <a:t> </a:t>
            </a:r>
            <a:r>
              <a:rPr lang="nl-NL" b="1" i="1" dirty="0" err="1"/>
              <a:t>nach</a:t>
            </a:r>
            <a:r>
              <a:rPr lang="nl-NL" b="1" dirty="0"/>
              <a:t> Bremen.</a:t>
            </a:r>
          </a:p>
          <a:p>
            <a:r>
              <a:rPr lang="nl-NL" b="1" dirty="0" err="1"/>
              <a:t>Dann</a:t>
            </a:r>
            <a:r>
              <a:rPr lang="nl-NL" b="1" dirty="0"/>
              <a:t> </a:t>
            </a:r>
            <a:r>
              <a:rPr lang="nl-NL" b="1" dirty="0" err="1"/>
              <a:t>will</a:t>
            </a:r>
            <a:r>
              <a:rPr lang="nl-NL" b="1" dirty="0"/>
              <a:t> </a:t>
            </a:r>
            <a:r>
              <a:rPr lang="nl-NL" b="1" dirty="0" err="1"/>
              <a:t>ich</a:t>
            </a:r>
            <a:r>
              <a:rPr lang="nl-NL" b="1" dirty="0"/>
              <a:t> </a:t>
            </a:r>
            <a:r>
              <a:rPr lang="nl-NL" b="1" i="1" dirty="0" err="1"/>
              <a:t>zum</a:t>
            </a:r>
            <a:r>
              <a:rPr lang="nl-NL" b="1" dirty="0"/>
              <a:t> KFC.</a:t>
            </a:r>
          </a:p>
          <a:p>
            <a:r>
              <a:rPr lang="nl-NL" b="1" dirty="0" err="1"/>
              <a:t>Danach</a:t>
            </a:r>
            <a:r>
              <a:rPr lang="nl-NL" b="1" dirty="0"/>
              <a:t> </a:t>
            </a:r>
            <a:r>
              <a:rPr lang="nl-NL" b="1" dirty="0" err="1"/>
              <a:t>gehen</a:t>
            </a:r>
            <a:r>
              <a:rPr lang="nl-NL" b="1" dirty="0"/>
              <a:t> </a:t>
            </a:r>
            <a:r>
              <a:rPr lang="nl-NL" b="1" dirty="0" err="1"/>
              <a:t>wir</a:t>
            </a:r>
            <a:r>
              <a:rPr lang="nl-NL" b="1" dirty="0"/>
              <a:t> </a:t>
            </a:r>
            <a:r>
              <a:rPr lang="nl-NL" b="1" i="1" dirty="0" err="1"/>
              <a:t>zu</a:t>
            </a:r>
            <a:r>
              <a:rPr lang="nl-NL" b="1" dirty="0"/>
              <a:t> </a:t>
            </a:r>
            <a:r>
              <a:rPr lang="nl-NL" b="1" dirty="0" err="1"/>
              <a:t>Werder</a:t>
            </a:r>
            <a:r>
              <a:rPr lang="nl-NL" b="1" dirty="0"/>
              <a:t> </a:t>
            </a:r>
            <a:r>
              <a:rPr lang="nl-NL" b="1" i="1" dirty="0"/>
              <a:t>ins</a:t>
            </a:r>
            <a:r>
              <a:rPr lang="nl-NL" b="1" dirty="0"/>
              <a:t> Stadion.</a:t>
            </a:r>
          </a:p>
          <a:p>
            <a:r>
              <a:rPr lang="nl-NL" b="1" dirty="0" err="1"/>
              <a:t>Wir</a:t>
            </a:r>
            <a:r>
              <a:rPr lang="nl-NL" b="1" dirty="0"/>
              <a:t> </a:t>
            </a:r>
            <a:r>
              <a:rPr lang="nl-NL" b="1" dirty="0" err="1"/>
              <a:t>fahren</a:t>
            </a:r>
            <a:r>
              <a:rPr lang="nl-NL" b="1" dirty="0"/>
              <a:t> </a:t>
            </a:r>
            <a:r>
              <a:rPr lang="nl-NL" b="1" dirty="0" err="1"/>
              <a:t>mit</a:t>
            </a:r>
            <a:r>
              <a:rPr lang="nl-NL" b="1" dirty="0"/>
              <a:t> </a:t>
            </a:r>
            <a:r>
              <a:rPr lang="nl-NL" b="1" dirty="0" err="1"/>
              <a:t>dem</a:t>
            </a:r>
            <a:r>
              <a:rPr lang="nl-NL" b="1" dirty="0"/>
              <a:t> </a:t>
            </a:r>
            <a:r>
              <a:rPr lang="nl-NL" b="1" dirty="0" err="1"/>
              <a:t>Zug</a:t>
            </a:r>
            <a:r>
              <a:rPr lang="nl-NL" b="1" dirty="0"/>
              <a:t> </a:t>
            </a:r>
            <a:r>
              <a:rPr lang="nl-NL" b="1" i="1" dirty="0" err="1"/>
              <a:t>nach</a:t>
            </a:r>
            <a:r>
              <a:rPr lang="nl-NL" b="1" dirty="0"/>
              <a:t> </a:t>
            </a:r>
            <a:r>
              <a:rPr lang="nl-NL" b="1" dirty="0" err="1"/>
              <a:t>Arnheim</a:t>
            </a:r>
            <a:r>
              <a:rPr lang="nl-NL" b="1" dirty="0"/>
              <a:t>.</a:t>
            </a:r>
          </a:p>
          <a:p>
            <a:r>
              <a:rPr lang="nl-NL" b="1" dirty="0" err="1"/>
              <a:t>Zum</a:t>
            </a:r>
            <a:r>
              <a:rPr lang="nl-NL" b="1" dirty="0"/>
              <a:t> </a:t>
            </a:r>
            <a:r>
              <a:rPr lang="nl-NL" b="1" dirty="0" err="1"/>
              <a:t>Schluss</a:t>
            </a:r>
            <a:r>
              <a:rPr lang="nl-NL" b="1" dirty="0"/>
              <a:t> </a:t>
            </a:r>
            <a:r>
              <a:rPr lang="nl-NL" b="1" dirty="0" err="1"/>
              <a:t>fahre</a:t>
            </a:r>
            <a:r>
              <a:rPr lang="nl-NL" b="1" dirty="0"/>
              <a:t> </a:t>
            </a:r>
            <a:r>
              <a:rPr lang="nl-NL" b="1" dirty="0" err="1"/>
              <a:t>ich</a:t>
            </a:r>
            <a:r>
              <a:rPr lang="nl-NL" b="1" dirty="0"/>
              <a:t> wieder </a:t>
            </a:r>
            <a:r>
              <a:rPr lang="nl-NL" b="1" i="1" dirty="0" err="1"/>
              <a:t>nach</a:t>
            </a:r>
            <a:r>
              <a:rPr lang="nl-NL" b="1" dirty="0"/>
              <a:t> </a:t>
            </a:r>
            <a:r>
              <a:rPr lang="nl-NL" b="1" dirty="0" err="1"/>
              <a:t>Hause</a:t>
            </a:r>
            <a:r>
              <a:rPr lang="nl-NL" b="1" dirty="0"/>
              <a:t>.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2332037"/>
            <a:ext cx="5384800" cy="4525963"/>
          </a:xfrm>
        </p:spPr>
        <p:txBody>
          <a:bodyPr>
            <a:normAutofit lnSpcReduction="10000"/>
          </a:bodyPr>
          <a:lstStyle/>
          <a:p>
            <a:endParaRPr lang="nl-NL" dirty="0"/>
          </a:p>
          <a:p>
            <a:r>
              <a:rPr lang="nl-NL" dirty="0" err="1"/>
              <a:t>nach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 </a:t>
            </a:r>
            <a:r>
              <a:rPr lang="nl-NL" dirty="0" err="1"/>
              <a:t>Ort</a:t>
            </a:r>
            <a:r>
              <a:rPr lang="nl-NL" dirty="0"/>
              <a:t>, Stadt</a:t>
            </a:r>
          </a:p>
          <a:p>
            <a:endParaRPr lang="nl-NL" dirty="0"/>
          </a:p>
          <a:p>
            <a:r>
              <a:rPr lang="nl-NL" dirty="0" err="1"/>
              <a:t>zu</a:t>
            </a:r>
            <a:r>
              <a:rPr lang="nl-NL" dirty="0" err="1">
                <a:solidFill>
                  <a:schemeClr val="accent3"/>
                </a:solidFill>
              </a:rPr>
              <a:t>m</a:t>
            </a:r>
            <a:r>
              <a:rPr lang="nl-NL" dirty="0"/>
              <a:t> = </a:t>
            </a:r>
            <a:r>
              <a:rPr lang="nl-NL" i="1" dirty="0" err="1"/>
              <a:t>zu</a:t>
            </a:r>
            <a:r>
              <a:rPr lang="nl-NL" dirty="0"/>
              <a:t> </a:t>
            </a:r>
            <a:r>
              <a:rPr lang="nl-NL" dirty="0" err="1"/>
              <a:t>de</a:t>
            </a:r>
            <a:r>
              <a:rPr lang="nl-NL" dirty="0" err="1">
                <a:solidFill>
                  <a:schemeClr val="accent3"/>
                </a:solidFill>
              </a:rPr>
              <a:t>m</a:t>
            </a:r>
            <a:r>
              <a:rPr lang="nl-NL" dirty="0"/>
              <a:t> </a:t>
            </a:r>
            <a:r>
              <a:rPr lang="nl-NL" dirty="0">
                <a:solidFill>
                  <a:schemeClr val="accent3"/>
                </a:solidFill>
              </a:rPr>
              <a:t>(+3</a:t>
            </a:r>
            <a:r>
              <a:rPr lang="nl-NL" dirty="0"/>
              <a:t>, </a:t>
            </a:r>
            <a:r>
              <a:rPr lang="nl-NL" dirty="0" err="1"/>
              <a:t>zu</a:t>
            </a:r>
            <a:r>
              <a:rPr lang="nl-NL" dirty="0"/>
              <a:t>; </a:t>
            </a:r>
            <a:r>
              <a:rPr lang="nl-NL" dirty="0" err="1"/>
              <a:t>Gebäude</a:t>
            </a:r>
            <a:r>
              <a:rPr lang="nl-NL" dirty="0"/>
              <a:t>, Person)</a:t>
            </a:r>
          </a:p>
          <a:p>
            <a:r>
              <a:rPr lang="nl-NL" dirty="0"/>
              <a:t>in</a:t>
            </a:r>
            <a:r>
              <a:rPr lang="nl-NL" dirty="0">
                <a:solidFill>
                  <a:srgbClr val="FF0000"/>
                </a:solidFill>
              </a:rPr>
              <a:t>s</a:t>
            </a:r>
            <a:r>
              <a:rPr lang="nl-NL" dirty="0"/>
              <a:t> – in das (</a:t>
            </a:r>
            <a:r>
              <a:rPr lang="nl-NL" dirty="0">
                <a:solidFill>
                  <a:srgbClr val="FF0000"/>
                </a:solidFill>
              </a:rPr>
              <a:t>+4</a:t>
            </a:r>
            <a:r>
              <a:rPr lang="nl-NL" dirty="0"/>
              <a:t>, </a:t>
            </a:r>
            <a:r>
              <a:rPr lang="nl-NL" dirty="0" err="1">
                <a:solidFill>
                  <a:srgbClr val="FF0000"/>
                </a:solidFill>
              </a:rPr>
              <a:t>wohin</a:t>
            </a:r>
            <a:r>
              <a:rPr lang="nl-NL" dirty="0"/>
              <a:t>?)</a:t>
            </a:r>
          </a:p>
          <a:p>
            <a:r>
              <a:rPr lang="nl-NL" i="1" dirty="0" err="1"/>
              <a:t>mit</a:t>
            </a:r>
            <a:r>
              <a:rPr lang="nl-NL" i="1" dirty="0"/>
              <a:t> </a:t>
            </a:r>
            <a:r>
              <a:rPr lang="nl-NL" dirty="0" err="1"/>
              <a:t>de</a:t>
            </a:r>
            <a:r>
              <a:rPr lang="nl-NL" dirty="0" err="1">
                <a:solidFill>
                  <a:schemeClr val="accent3"/>
                </a:solidFill>
              </a:rPr>
              <a:t>m</a:t>
            </a:r>
            <a:r>
              <a:rPr lang="nl-NL" dirty="0"/>
              <a:t> </a:t>
            </a:r>
            <a:r>
              <a:rPr lang="nl-NL" dirty="0" err="1"/>
              <a:t>Zug</a:t>
            </a:r>
            <a:r>
              <a:rPr lang="nl-NL" dirty="0"/>
              <a:t> </a:t>
            </a:r>
            <a:r>
              <a:rPr lang="nl-NL" dirty="0">
                <a:solidFill>
                  <a:schemeClr val="accent3"/>
                </a:solidFill>
              </a:rPr>
              <a:t>(+3</a:t>
            </a:r>
            <a:r>
              <a:rPr lang="nl-NL" dirty="0"/>
              <a:t>, </a:t>
            </a:r>
            <a:r>
              <a:rPr lang="nl-NL" dirty="0" err="1"/>
              <a:t>mit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dirty="0" err="1"/>
              <a:t>nach</a:t>
            </a:r>
            <a:r>
              <a:rPr lang="nl-NL" dirty="0"/>
              <a:t> </a:t>
            </a:r>
            <a:r>
              <a:rPr lang="nl-NL" dirty="0" err="1"/>
              <a:t>Hause</a:t>
            </a:r>
            <a:r>
              <a:rPr lang="nl-NL" dirty="0"/>
              <a:t> (naar huis)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340" y="510077"/>
            <a:ext cx="2738087" cy="182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nl-NL" sz="4000" dirty="0" err="1"/>
              <a:t>ich</a:t>
            </a:r>
            <a:r>
              <a:rPr lang="nl-NL" sz="4000" dirty="0"/>
              <a:t> </a:t>
            </a:r>
            <a:r>
              <a:rPr lang="nl-NL" sz="4000" dirty="0" err="1"/>
              <a:t>hab</a:t>
            </a:r>
            <a:r>
              <a:rPr lang="nl-NL" sz="4000" dirty="0"/>
              <a:t> e</a:t>
            </a:r>
          </a:p>
          <a:p>
            <a:r>
              <a:rPr lang="nl-NL" sz="4000" dirty="0"/>
              <a:t>du ha</a:t>
            </a:r>
            <a:r>
              <a:rPr lang="nl-NL" sz="4000" dirty="0">
                <a:solidFill>
                  <a:srgbClr val="FF0000"/>
                </a:solidFill>
              </a:rPr>
              <a:t>_</a:t>
            </a:r>
            <a:r>
              <a:rPr lang="nl-NL" sz="4000" dirty="0"/>
              <a:t> st</a:t>
            </a:r>
          </a:p>
          <a:p>
            <a:r>
              <a:rPr lang="nl-NL" sz="4000" dirty="0"/>
              <a:t>er, </a:t>
            </a:r>
            <a:r>
              <a:rPr lang="nl-NL" sz="4000" dirty="0" err="1"/>
              <a:t>sie</a:t>
            </a:r>
            <a:r>
              <a:rPr lang="nl-NL" sz="4000" dirty="0"/>
              <a:t>, es ha</a:t>
            </a:r>
            <a:r>
              <a:rPr lang="nl-NL" sz="4000" dirty="0">
                <a:solidFill>
                  <a:srgbClr val="FF0000"/>
                </a:solidFill>
              </a:rPr>
              <a:t>_</a:t>
            </a:r>
            <a:r>
              <a:rPr lang="nl-NL" sz="4000" dirty="0"/>
              <a:t> t</a:t>
            </a:r>
          </a:p>
          <a:p>
            <a:r>
              <a:rPr lang="nl-NL" sz="4000" dirty="0" err="1"/>
              <a:t>wir</a:t>
            </a:r>
            <a:r>
              <a:rPr lang="nl-NL" sz="4000" dirty="0"/>
              <a:t> </a:t>
            </a:r>
            <a:r>
              <a:rPr lang="nl-NL" sz="4000" dirty="0" err="1"/>
              <a:t>hab</a:t>
            </a:r>
            <a:r>
              <a:rPr lang="nl-NL" sz="4000" dirty="0"/>
              <a:t> en</a:t>
            </a:r>
          </a:p>
          <a:p>
            <a:r>
              <a:rPr lang="nl-NL" sz="4000" dirty="0" err="1"/>
              <a:t>ihr</a:t>
            </a:r>
            <a:r>
              <a:rPr lang="nl-NL" sz="4000" dirty="0"/>
              <a:t> </a:t>
            </a:r>
            <a:r>
              <a:rPr lang="nl-NL" sz="4000" dirty="0" err="1"/>
              <a:t>hab</a:t>
            </a:r>
            <a:r>
              <a:rPr lang="nl-NL" sz="4000" dirty="0"/>
              <a:t> t</a:t>
            </a:r>
          </a:p>
          <a:p>
            <a:r>
              <a:rPr lang="nl-NL" sz="4000" dirty="0" err="1"/>
              <a:t>sie</a:t>
            </a:r>
            <a:r>
              <a:rPr lang="nl-NL" sz="4000" dirty="0"/>
              <a:t> </a:t>
            </a:r>
            <a:r>
              <a:rPr lang="nl-NL" sz="4000" dirty="0" err="1"/>
              <a:t>hab</a:t>
            </a:r>
            <a:r>
              <a:rPr lang="nl-NL" sz="4000" dirty="0"/>
              <a:t> en</a:t>
            </a:r>
          </a:p>
          <a:p>
            <a:r>
              <a:rPr lang="nl-NL" sz="4000" dirty="0" err="1"/>
              <a:t>Sie</a:t>
            </a:r>
            <a:r>
              <a:rPr lang="nl-NL" sz="4000" dirty="0"/>
              <a:t> </a:t>
            </a:r>
            <a:r>
              <a:rPr lang="nl-NL" sz="4000" dirty="0" err="1"/>
              <a:t>hab</a:t>
            </a:r>
            <a:r>
              <a:rPr lang="nl-NL" sz="4000" dirty="0"/>
              <a:t> 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nl-NL" sz="4000" dirty="0" err="1"/>
              <a:t>ich</a:t>
            </a:r>
            <a:r>
              <a:rPr lang="nl-NL" sz="4000" dirty="0"/>
              <a:t> </a:t>
            </a:r>
            <a:r>
              <a:rPr lang="nl-NL" sz="4000" dirty="0">
                <a:solidFill>
                  <a:srgbClr val="FF0000"/>
                </a:solidFill>
              </a:rPr>
              <a:t>bin</a:t>
            </a:r>
          </a:p>
          <a:p>
            <a:r>
              <a:rPr lang="nl-NL" sz="4000" dirty="0"/>
              <a:t>du </a:t>
            </a:r>
            <a:r>
              <a:rPr lang="nl-NL" sz="4000" dirty="0">
                <a:solidFill>
                  <a:srgbClr val="FF0000"/>
                </a:solidFill>
              </a:rPr>
              <a:t>bist</a:t>
            </a:r>
          </a:p>
          <a:p>
            <a:r>
              <a:rPr lang="nl-NL" sz="4000" dirty="0"/>
              <a:t>er, </a:t>
            </a:r>
            <a:r>
              <a:rPr lang="nl-NL" sz="4000" dirty="0" err="1"/>
              <a:t>sie</a:t>
            </a:r>
            <a:r>
              <a:rPr lang="nl-NL" sz="4000" dirty="0"/>
              <a:t>, es </a:t>
            </a:r>
            <a:r>
              <a:rPr lang="nl-NL" sz="4000" dirty="0" err="1">
                <a:solidFill>
                  <a:srgbClr val="FF0000"/>
                </a:solidFill>
              </a:rPr>
              <a:t>ist</a:t>
            </a:r>
            <a:endParaRPr lang="nl-NL" sz="4000" dirty="0">
              <a:solidFill>
                <a:srgbClr val="FF0000"/>
              </a:solidFill>
            </a:endParaRPr>
          </a:p>
          <a:p>
            <a:r>
              <a:rPr lang="nl-NL" sz="4000" dirty="0" err="1"/>
              <a:t>wir</a:t>
            </a:r>
            <a:r>
              <a:rPr lang="nl-NL" sz="4000" dirty="0"/>
              <a:t> </a:t>
            </a:r>
            <a:r>
              <a:rPr lang="nl-NL" sz="4000" dirty="0" err="1">
                <a:solidFill>
                  <a:srgbClr val="FF0000"/>
                </a:solidFill>
              </a:rPr>
              <a:t>sind</a:t>
            </a:r>
            <a:endParaRPr lang="nl-NL" sz="4000" dirty="0">
              <a:solidFill>
                <a:srgbClr val="FF0000"/>
              </a:solidFill>
            </a:endParaRPr>
          </a:p>
          <a:p>
            <a:r>
              <a:rPr lang="nl-NL" sz="4000" dirty="0" err="1"/>
              <a:t>ihr</a:t>
            </a:r>
            <a:r>
              <a:rPr lang="nl-NL" sz="4000" dirty="0"/>
              <a:t> </a:t>
            </a:r>
            <a:r>
              <a:rPr lang="nl-NL" sz="4000" dirty="0" err="1">
                <a:solidFill>
                  <a:srgbClr val="FF0000"/>
                </a:solidFill>
              </a:rPr>
              <a:t>seid</a:t>
            </a:r>
            <a:endParaRPr lang="nl-NL" sz="4000" dirty="0">
              <a:solidFill>
                <a:srgbClr val="FF0000"/>
              </a:solidFill>
            </a:endParaRPr>
          </a:p>
          <a:p>
            <a:r>
              <a:rPr lang="nl-NL" sz="4000" dirty="0" err="1"/>
              <a:t>sie</a:t>
            </a:r>
            <a:r>
              <a:rPr lang="nl-NL" sz="4000" dirty="0"/>
              <a:t> </a:t>
            </a:r>
            <a:r>
              <a:rPr lang="nl-NL" sz="4000" dirty="0" err="1">
                <a:solidFill>
                  <a:srgbClr val="FF0000"/>
                </a:solidFill>
              </a:rPr>
              <a:t>sind</a:t>
            </a:r>
            <a:endParaRPr lang="nl-NL" sz="4000" dirty="0">
              <a:solidFill>
                <a:srgbClr val="FF0000"/>
              </a:solidFill>
            </a:endParaRPr>
          </a:p>
          <a:p>
            <a:r>
              <a:rPr lang="nl-NL" sz="4000" dirty="0" err="1"/>
              <a:t>Sie</a:t>
            </a:r>
            <a:r>
              <a:rPr lang="nl-NL" sz="4000" dirty="0"/>
              <a:t> </a:t>
            </a:r>
            <a:r>
              <a:rPr lang="nl-NL" sz="4000" dirty="0" err="1">
                <a:solidFill>
                  <a:srgbClr val="FF0000"/>
                </a:solidFill>
              </a:rPr>
              <a:t>sind</a:t>
            </a:r>
            <a:endParaRPr lang="nl-NL" sz="4000" dirty="0">
              <a:solidFill>
                <a:srgbClr val="FF0000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0960" y="562021"/>
            <a:ext cx="10972800" cy="1143000"/>
          </a:xfrm>
        </p:spPr>
        <p:txBody>
          <a:bodyPr/>
          <a:lstStyle/>
          <a:p>
            <a:r>
              <a:rPr lang="nl-NL" b="1" dirty="0" err="1"/>
              <a:t>haben</a:t>
            </a:r>
            <a:r>
              <a:rPr lang="nl-NL" dirty="0"/>
              <a:t> 		&amp;		</a:t>
            </a:r>
            <a:r>
              <a:rPr lang="nl-NL" b="1" dirty="0"/>
              <a:t>sein</a:t>
            </a:r>
            <a:r>
              <a:rPr lang="nl-NL" dirty="0"/>
              <a:t> - </a:t>
            </a:r>
            <a:r>
              <a:rPr lang="nl-NL" dirty="0" err="1"/>
              <a:t>Präsens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696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5062" y="553312"/>
            <a:ext cx="10972800" cy="1143000"/>
          </a:xfrm>
        </p:spPr>
        <p:txBody>
          <a:bodyPr/>
          <a:lstStyle/>
          <a:p>
            <a:pPr algn="ctr"/>
            <a:r>
              <a:rPr lang="nl-NL" b="1" dirty="0" err="1"/>
              <a:t>Begrüßen</a:t>
            </a:r>
            <a:r>
              <a:rPr lang="nl-NL" dirty="0"/>
              <a:t>  	</a:t>
            </a:r>
            <a:r>
              <a:rPr lang="nl-NL" dirty="0" err="1"/>
              <a:t>und</a:t>
            </a:r>
            <a:r>
              <a:rPr lang="nl-NL" dirty="0"/>
              <a:t> 	</a:t>
            </a:r>
            <a:r>
              <a:rPr lang="nl-NL" b="1" dirty="0" err="1"/>
              <a:t>Abschied</a:t>
            </a:r>
            <a:r>
              <a:rPr lang="nl-NL" b="1" dirty="0"/>
              <a:t> </a:t>
            </a:r>
            <a:r>
              <a:rPr lang="nl-NL" b="1" dirty="0" err="1"/>
              <a:t>nehmen</a:t>
            </a:r>
            <a:r>
              <a:rPr lang="nl-NL" b="1" dirty="0"/>
              <a:t> </a:t>
            </a:r>
            <a:endParaRPr lang="nl-NL" sz="24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nl-NL" sz="3200" b="1" dirty="0"/>
          </a:p>
          <a:p>
            <a:pPr marL="0" indent="0">
              <a:buNone/>
            </a:pPr>
            <a:r>
              <a:rPr lang="nl-NL" sz="3200" b="1" dirty="0" err="1"/>
              <a:t>formell</a:t>
            </a:r>
            <a:endParaRPr lang="nl-NL" sz="3200" b="1" dirty="0"/>
          </a:p>
          <a:p>
            <a:r>
              <a:rPr lang="nl-NL" sz="3200" dirty="0" err="1"/>
              <a:t>Guten</a:t>
            </a:r>
            <a:r>
              <a:rPr lang="nl-NL" sz="3200" dirty="0"/>
              <a:t> Tag (</a:t>
            </a:r>
            <a:r>
              <a:rPr lang="nl-NL" sz="3200" dirty="0" err="1"/>
              <a:t>ganzer</a:t>
            </a:r>
            <a:r>
              <a:rPr lang="nl-NL" sz="3200" dirty="0"/>
              <a:t> Tag)</a:t>
            </a:r>
            <a:endParaRPr lang="nl-NL" sz="3200" i="1" dirty="0">
              <a:solidFill>
                <a:srgbClr val="00B0F0"/>
              </a:solidFill>
            </a:endParaRPr>
          </a:p>
          <a:p>
            <a:r>
              <a:rPr lang="nl-NL" sz="3200" dirty="0" err="1"/>
              <a:t>Guten</a:t>
            </a:r>
            <a:r>
              <a:rPr lang="nl-NL" sz="3200" dirty="0"/>
              <a:t> Morgen (&lt; 12 </a:t>
            </a:r>
            <a:r>
              <a:rPr lang="nl-NL" sz="3200" dirty="0" err="1"/>
              <a:t>Uhr</a:t>
            </a:r>
            <a:r>
              <a:rPr lang="nl-NL" sz="3200" dirty="0"/>
              <a:t>)</a:t>
            </a:r>
          </a:p>
          <a:p>
            <a:r>
              <a:rPr lang="nl-NL" sz="3200" dirty="0" err="1"/>
              <a:t>Guten</a:t>
            </a:r>
            <a:r>
              <a:rPr lang="nl-NL" sz="3200" dirty="0"/>
              <a:t> </a:t>
            </a:r>
            <a:r>
              <a:rPr lang="nl-NL" sz="3200" dirty="0" err="1"/>
              <a:t>Abend</a:t>
            </a:r>
            <a:r>
              <a:rPr lang="nl-NL" sz="3200" dirty="0"/>
              <a:t> (&gt; 19 </a:t>
            </a:r>
            <a:r>
              <a:rPr lang="nl-NL" sz="3200" dirty="0" err="1"/>
              <a:t>Uhr</a:t>
            </a:r>
            <a:r>
              <a:rPr lang="nl-NL" sz="3200" dirty="0"/>
              <a:t>)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b="1" dirty="0" err="1"/>
              <a:t>informell</a:t>
            </a:r>
            <a:endParaRPr lang="nl-NL" sz="3200" b="1" dirty="0"/>
          </a:p>
          <a:p>
            <a:r>
              <a:rPr lang="nl-NL" sz="3200" i="1" dirty="0"/>
              <a:t>Hallo</a:t>
            </a:r>
          </a:p>
          <a:p>
            <a:r>
              <a:rPr lang="nl-NL" sz="3200" i="1" dirty="0" err="1"/>
              <a:t>Grüß</a:t>
            </a:r>
            <a:r>
              <a:rPr lang="nl-NL" sz="3200" i="1" dirty="0"/>
              <a:t> </a:t>
            </a:r>
            <a:r>
              <a:rPr lang="nl-NL" sz="3200" i="1" dirty="0" err="1"/>
              <a:t>dich</a:t>
            </a:r>
            <a:endParaRPr lang="nl-NL" sz="3200" i="1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nl-NL" sz="3500" b="1" dirty="0"/>
          </a:p>
          <a:p>
            <a:pPr marL="0" indent="0">
              <a:buNone/>
            </a:pPr>
            <a:r>
              <a:rPr lang="nl-NL" sz="3500" b="1" dirty="0" err="1"/>
              <a:t>formell</a:t>
            </a:r>
            <a:endParaRPr lang="nl-NL" sz="3500" b="1" dirty="0"/>
          </a:p>
          <a:p>
            <a:r>
              <a:rPr lang="nl-NL" sz="3500" dirty="0" err="1"/>
              <a:t>Auf</a:t>
            </a:r>
            <a:r>
              <a:rPr lang="nl-NL" sz="3500" dirty="0"/>
              <a:t> </a:t>
            </a:r>
            <a:r>
              <a:rPr lang="nl-NL" sz="3500" dirty="0" err="1"/>
              <a:t>Wiedersehen</a:t>
            </a:r>
            <a:endParaRPr lang="nl-NL" sz="3500" dirty="0"/>
          </a:p>
          <a:p>
            <a:r>
              <a:rPr lang="nl-NL" sz="3500" dirty="0" err="1"/>
              <a:t>Auf</a:t>
            </a:r>
            <a:r>
              <a:rPr lang="nl-NL" sz="3500" dirty="0"/>
              <a:t> </a:t>
            </a:r>
            <a:r>
              <a:rPr lang="nl-NL" sz="3500" dirty="0" err="1"/>
              <a:t>Wiederhören</a:t>
            </a:r>
            <a:r>
              <a:rPr lang="nl-NL" sz="3500" dirty="0"/>
              <a:t> (</a:t>
            </a:r>
            <a:r>
              <a:rPr lang="nl-NL" sz="3500" dirty="0" err="1"/>
              <a:t>Telefon</a:t>
            </a:r>
            <a:r>
              <a:rPr lang="nl-NL" sz="3500" dirty="0"/>
              <a:t>)</a:t>
            </a:r>
          </a:p>
          <a:p>
            <a:r>
              <a:rPr lang="nl-NL" sz="3500" dirty="0" err="1"/>
              <a:t>Gute</a:t>
            </a:r>
            <a:r>
              <a:rPr lang="nl-NL" sz="3500" dirty="0"/>
              <a:t> Nacht (</a:t>
            </a:r>
            <a:r>
              <a:rPr lang="nl-NL" sz="3500" dirty="0" err="1"/>
              <a:t>schlafen</a:t>
            </a:r>
            <a:r>
              <a:rPr lang="nl-NL" sz="3500" dirty="0"/>
              <a:t> </a:t>
            </a:r>
            <a:r>
              <a:rPr lang="nl-NL" sz="3500" dirty="0" err="1"/>
              <a:t>gehen</a:t>
            </a:r>
            <a:r>
              <a:rPr lang="nl-NL" sz="3500" dirty="0"/>
              <a:t>)</a:t>
            </a:r>
          </a:p>
          <a:p>
            <a:pPr marL="0" indent="0">
              <a:buNone/>
            </a:pPr>
            <a:endParaRPr lang="nl-NL" sz="3500" dirty="0"/>
          </a:p>
          <a:p>
            <a:pPr marL="0" indent="0">
              <a:buNone/>
            </a:pPr>
            <a:r>
              <a:rPr lang="nl-NL" sz="3500" b="1" dirty="0" err="1"/>
              <a:t>informell</a:t>
            </a:r>
            <a:endParaRPr lang="nl-NL" sz="3500" b="1" dirty="0"/>
          </a:p>
          <a:p>
            <a:r>
              <a:rPr lang="nl-NL" sz="3500" i="1" dirty="0" err="1"/>
              <a:t>Tschüss</a:t>
            </a:r>
            <a:endParaRPr lang="nl-NL" sz="3500" i="1" dirty="0"/>
          </a:p>
          <a:p>
            <a:r>
              <a:rPr lang="nl-NL" sz="3500" i="1" dirty="0"/>
              <a:t>Ciao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i="1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929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720" y="588147"/>
            <a:ext cx="10972800" cy="1143000"/>
          </a:xfrm>
        </p:spPr>
        <p:txBody>
          <a:bodyPr/>
          <a:lstStyle/>
          <a:p>
            <a:r>
              <a:rPr lang="nl-NL" b="1" dirty="0" err="1"/>
              <a:t>haben</a:t>
            </a:r>
            <a:r>
              <a:rPr lang="nl-NL" dirty="0"/>
              <a:t> 		&amp;		</a:t>
            </a:r>
            <a:r>
              <a:rPr lang="nl-NL" b="1" dirty="0"/>
              <a:t>sein</a:t>
            </a:r>
            <a:r>
              <a:rPr lang="nl-NL" dirty="0"/>
              <a:t> - </a:t>
            </a:r>
            <a:r>
              <a:rPr lang="nl-NL" dirty="0" err="1"/>
              <a:t>Präteritum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90600" y="1825625"/>
            <a:ext cx="5181600" cy="4351338"/>
          </a:xfrm>
        </p:spPr>
        <p:txBody>
          <a:bodyPr>
            <a:normAutofit/>
          </a:bodyPr>
          <a:lstStyle/>
          <a:p>
            <a:r>
              <a:rPr lang="nl-NL" sz="3200" dirty="0" err="1"/>
              <a:t>Ich</a:t>
            </a:r>
            <a:r>
              <a:rPr lang="nl-NL" sz="3200" dirty="0"/>
              <a:t> ha</a:t>
            </a:r>
            <a:r>
              <a:rPr lang="nl-NL" sz="3200" dirty="0">
                <a:solidFill>
                  <a:srgbClr val="FF0000"/>
                </a:solidFill>
              </a:rPr>
              <a:t>t</a:t>
            </a:r>
            <a:r>
              <a:rPr lang="nl-NL" sz="3200" dirty="0"/>
              <a:t> </a:t>
            </a:r>
            <a:r>
              <a:rPr lang="nl-NL" sz="3200" i="1" dirty="0"/>
              <a:t>te</a:t>
            </a:r>
          </a:p>
          <a:p>
            <a:r>
              <a:rPr lang="nl-NL" sz="3200" dirty="0"/>
              <a:t>Du ha</a:t>
            </a:r>
            <a:r>
              <a:rPr lang="nl-NL" sz="3200" dirty="0">
                <a:solidFill>
                  <a:srgbClr val="FF0000"/>
                </a:solidFill>
              </a:rPr>
              <a:t>t </a:t>
            </a:r>
            <a:r>
              <a:rPr lang="nl-NL" sz="3200" i="1" dirty="0"/>
              <a:t>test</a:t>
            </a:r>
          </a:p>
          <a:p>
            <a:r>
              <a:rPr lang="nl-NL" sz="3200" dirty="0"/>
              <a:t>Er, </a:t>
            </a:r>
            <a:r>
              <a:rPr lang="nl-NL" sz="3200" dirty="0" err="1"/>
              <a:t>sie</a:t>
            </a:r>
            <a:r>
              <a:rPr lang="nl-NL" sz="3200" dirty="0"/>
              <a:t>, es ha</a:t>
            </a:r>
            <a:r>
              <a:rPr lang="nl-NL" sz="3200" dirty="0">
                <a:solidFill>
                  <a:srgbClr val="FF0000"/>
                </a:solidFill>
              </a:rPr>
              <a:t>t</a:t>
            </a:r>
            <a:r>
              <a:rPr lang="nl-NL" sz="3200" dirty="0"/>
              <a:t> </a:t>
            </a:r>
            <a:r>
              <a:rPr lang="nl-NL" sz="3200" i="1" dirty="0"/>
              <a:t>te</a:t>
            </a:r>
          </a:p>
          <a:p>
            <a:r>
              <a:rPr lang="nl-NL" sz="3200" dirty="0" err="1"/>
              <a:t>Wir</a:t>
            </a:r>
            <a:r>
              <a:rPr lang="nl-NL" sz="3200" dirty="0"/>
              <a:t> ha</a:t>
            </a:r>
            <a:r>
              <a:rPr lang="nl-NL" sz="3200" dirty="0">
                <a:solidFill>
                  <a:srgbClr val="FF0000"/>
                </a:solidFill>
              </a:rPr>
              <a:t>t</a:t>
            </a:r>
            <a:r>
              <a:rPr lang="nl-NL" sz="3200" dirty="0"/>
              <a:t> </a:t>
            </a:r>
            <a:r>
              <a:rPr lang="nl-NL" sz="3200" i="1" dirty="0"/>
              <a:t>ten</a:t>
            </a:r>
          </a:p>
          <a:p>
            <a:r>
              <a:rPr lang="nl-NL" sz="3200" dirty="0" err="1"/>
              <a:t>ihr</a:t>
            </a:r>
            <a:r>
              <a:rPr lang="nl-NL" sz="3200" dirty="0"/>
              <a:t> ha</a:t>
            </a:r>
            <a:r>
              <a:rPr lang="nl-NL" sz="3200" dirty="0">
                <a:solidFill>
                  <a:srgbClr val="FF0000"/>
                </a:solidFill>
              </a:rPr>
              <a:t>t</a:t>
            </a:r>
            <a:r>
              <a:rPr lang="nl-NL" sz="3200" dirty="0"/>
              <a:t> </a:t>
            </a:r>
            <a:r>
              <a:rPr lang="nl-NL" sz="3200" i="1" dirty="0"/>
              <a:t>tet</a:t>
            </a:r>
          </a:p>
          <a:p>
            <a:r>
              <a:rPr lang="nl-NL" sz="3200" dirty="0" err="1"/>
              <a:t>Sie</a:t>
            </a:r>
            <a:r>
              <a:rPr lang="nl-NL" sz="3200" dirty="0"/>
              <a:t> ha</a:t>
            </a:r>
            <a:r>
              <a:rPr lang="nl-NL" sz="3200" dirty="0">
                <a:solidFill>
                  <a:srgbClr val="FF0000"/>
                </a:solidFill>
              </a:rPr>
              <a:t>t</a:t>
            </a:r>
            <a:r>
              <a:rPr lang="nl-NL" sz="3200" dirty="0"/>
              <a:t> </a:t>
            </a:r>
            <a:r>
              <a:rPr lang="nl-NL" sz="3200" i="1" dirty="0"/>
              <a:t>ten</a:t>
            </a:r>
          </a:p>
          <a:p>
            <a:r>
              <a:rPr lang="nl-NL" sz="3200" dirty="0" err="1"/>
              <a:t>Sie</a:t>
            </a:r>
            <a:r>
              <a:rPr lang="nl-NL" sz="3200" dirty="0"/>
              <a:t> ha</a:t>
            </a:r>
            <a:r>
              <a:rPr lang="nl-NL" sz="3200" dirty="0">
                <a:solidFill>
                  <a:srgbClr val="FF0000"/>
                </a:solidFill>
              </a:rPr>
              <a:t>t </a:t>
            </a:r>
            <a:r>
              <a:rPr lang="nl-NL" sz="3200" i="1" dirty="0"/>
              <a:t>ten</a:t>
            </a:r>
            <a:endParaRPr lang="nl-NL" sz="32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sz="3200" dirty="0" err="1"/>
              <a:t>ich</a:t>
            </a:r>
            <a:r>
              <a:rPr lang="nl-NL" sz="3200" dirty="0"/>
              <a:t> war</a:t>
            </a:r>
            <a:r>
              <a:rPr lang="nl-NL" sz="3200" dirty="0">
                <a:solidFill>
                  <a:srgbClr val="FF0000"/>
                </a:solidFill>
              </a:rPr>
              <a:t>_</a:t>
            </a:r>
            <a:r>
              <a:rPr lang="nl-NL" sz="3200" dirty="0"/>
              <a:t> </a:t>
            </a:r>
          </a:p>
          <a:p>
            <a:r>
              <a:rPr lang="nl-NL" sz="3200" dirty="0"/>
              <a:t>du war st</a:t>
            </a:r>
          </a:p>
          <a:p>
            <a:r>
              <a:rPr lang="nl-NL" sz="3200" dirty="0"/>
              <a:t>er, </a:t>
            </a:r>
            <a:r>
              <a:rPr lang="nl-NL" sz="3200" dirty="0" err="1"/>
              <a:t>sie</a:t>
            </a:r>
            <a:r>
              <a:rPr lang="nl-NL" sz="3200" dirty="0"/>
              <a:t>, es war</a:t>
            </a:r>
            <a:r>
              <a:rPr lang="nl-NL" sz="3200" dirty="0">
                <a:solidFill>
                  <a:srgbClr val="FF0000"/>
                </a:solidFill>
              </a:rPr>
              <a:t>_</a:t>
            </a:r>
          </a:p>
          <a:p>
            <a:r>
              <a:rPr lang="nl-NL" sz="3200" dirty="0" err="1"/>
              <a:t>wir</a:t>
            </a:r>
            <a:r>
              <a:rPr lang="nl-NL" sz="3200" dirty="0"/>
              <a:t> war en</a:t>
            </a:r>
          </a:p>
          <a:p>
            <a:r>
              <a:rPr lang="nl-NL" sz="3200" dirty="0" err="1"/>
              <a:t>ihr</a:t>
            </a:r>
            <a:r>
              <a:rPr lang="nl-NL" sz="3200" dirty="0"/>
              <a:t> war t</a:t>
            </a:r>
          </a:p>
          <a:p>
            <a:r>
              <a:rPr lang="nl-NL" sz="3200" dirty="0" err="1"/>
              <a:t>sie</a:t>
            </a:r>
            <a:r>
              <a:rPr lang="nl-NL" sz="3200" dirty="0"/>
              <a:t> war en</a:t>
            </a:r>
          </a:p>
          <a:p>
            <a:r>
              <a:rPr lang="nl-NL" sz="3200" dirty="0" err="1"/>
              <a:t>Sie</a:t>
            </a:r>
            <a:r>
              <a:rPr lang="nl-NL" sz="3200" dirty="0"/>
              <a:t> war en</a:t>
            </a:r>
          </a:p>
        </p:txBody>
      </p:sp>
    </p:spTree>
    <p:extLst>
      <p:ext uri="{BB962C8B-B14F-4D97-AF65-F5344CB8AC3E}">
        <p14:creationId xmlns:p14="http://schemas.microsoft.com/office/powerpoint/2010/main" val="420730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829961"/>
            <a:ext cx="8860565" cy="648072"/>
          </a:xfrm>
        </p:spPr>
        <p:txBody>
          <a:bodyPr/>
          <a:lstStyle/>
          <a:p>
            <a:r>
              <a:rPr lang="nl-NL" b="1" dirty="0"/>
              <a:t>Casus – System: Artikel </a:t>
            </a:r>
            <a:r>
              <a:rPr lang="nl-NL" b="1" dirty="0" err="1"/>
              <a:t>im</a:t>
            </a:r>
            <a:r>
              <a:rPr lang="nl-NL" b="1" dirty="0"/>
              <a:t> </a:t>
            </a:r>
            <a:r>
              <a:rPr lang="nl-NL" b="1" dirty="0" err="1"/>
              <a:t>Dativ</a:t>
            </a:r>
            <a:r>
              <a:rPr lang="nl-NL" b="1" dirty="0"/>
              <a:t> &amp; </a:t>
            </a:r>
            <a:r>
              <a:rPr lang="nl-NL" b="1" dirty="0" err="1"/>
              <a:t>Akkusativ</a:t>
            </a:r>
            <a:endParaRPr lang="nl-NL" b="1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730171"/>
              </p:ext>
            </p:extLst>
          </p:nvPr>
        </p:nvGraphicFramePr>
        <p:xfrm>
          <a:off x="838200" y="1825625"/>
          <a:ext cx="10515600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20768007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10233806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23951289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72491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“der”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“</a:t>
                      </a:r>
                      <a:r>
                        <a:rPr lang="nl-NL" sz="2800" dirty="0" err="1"/>
                        <a:t>ein</a:t>
                      </a:r>
                      <a:r>
                        <a:rPr lang="nl-NL" sz="2800" dirty="0"/>
                        <a:t>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  casus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198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i="1" dirty="0"/>
                    </a:p>
                    <a:p>
                      <a:r>
                        <a:rPr lang="nl-NL" i="1" dirty="0"/>
                        <a:t>m    f    n       </a:t>
                      </a:r>
                      <a:r>
                        <a:rPr lang="nl-NL" i="1" dirty="0" err="1"/>
                        <a:t>pl</a:t>
                      </a:r>
                      <a:endParaRPr lang="nl-NL" i="1" dirty="0"/>
                    </a:p>
                    <a:p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i="1" dirty="0"/>
                    </a:p>
                    <a:p>
                      <a:r>
                        <a:rPr lang="nl-NL" i="1" dirty="0"/>
                        <a:t>m     f     n        </a:t>
                      </a:r>
                      <a:r>
                        <a:rPr lang="nl-NL" i="1" dirty="0" err="1"/>
                        <a:t>pl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524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b="1" dirty="0"/>
                    </a:p>
                    <a:p>
                      <a:r>
                        <a:rPr lang="nl-NL" b="1" dirty="0"/>
                        <a:t>r    e    s         e</a:t>
                      </a:r>
                    </a:p>
                    <a:p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b="1" dirty="0"/>
                    </a:p>
                    <a:p>
                      <a:r>
                        <a:rPr lang="nl-NL" b="1" dirty="0"/>
                        <a:t>-      e      -         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b="1" dirty="0"/>
                    </a:p>
                    <a:p>
                      <a:r>
                        <a:rPr lang="nl-NL" b="1" dirty="0"/>
                        <a:t>+1    </a:t>
                      </a:r>
                      <a:r>
                        <a:rPr lang="nl-NL" b="1" dirty="0" err="1"/>
                        <a:t>Nominativ</a:t>
                      </a:r>
                      <a:r>
                        <a:rPr lang="nl-NL" b="1" dirty="0"/>
                        <a:t> / </a:t>
                      </a:r>
                      <a:r>
                        <a:rPr lang="nl-NL" b="1" dirty="0" err="1"/>
                        <a:t>Subjekt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b="1" dirty="0"/>
                    </a:p>
                    <a:p>
                      <a:r>
                        <a:rPr lang="nl-NL" b="1" dirty="0"/>
                        <a:t>“HIJ”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343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nl-NL" b="1" dirty="0">
                          <a:solidFill>
                            <a:srgbClr val="00B050"/>
                          </a:solidFill>
                        </a:rPr>
                        <a:t>m   r    m        </a:t>
                      </a:r>
                      <a:r>
                        <a:rPr lang="nl-NL" b="1" dirty="0" err="1">
                          <a:solidFill>
                            <a:srgbClr val="00B050"/>
                          </a:solidFill>
                        </a:rPr>
                        <a:t>n+n</a:t>
                      </a:r>
                      <a:endParaRPr lang="nl-NL" b="1" dirty="0">
                        <a:solidFill>
                          <a:srgbClr val="00B050"/>
                        </a:solidFill>
                      </a:endParaRPr>
                    </a:p>
                    <a:p>
                      <a:endParaRPr lang="nl-NL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nl-NL" b="1" dirty="0">
                          <a:solidFill>
                            <a:srgbClr val="00B050"/>
                          </a:solidFill>
                        </a:rPr>
                        <a:t>m    r     m         </a:t>
                      </a:r>
                      <a:r>
                        <a:rPr lang="nl-NL" b="1" dirty="0" err="1">
                          <a:solidFill>
                            <a:srgbClr val="00B050"/>
                          </a:solidFill>
                        </a:rPr>
                        <a:t>n+n</a:t>
                      </a:r>
                      <a:endParaRPr lang="nl-NL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nl-NL" b="1" dirty="0">
                          <a:solidFill>
                            <a:srgbClr val="00B050"/>
                          </a:solidFill>
                        </a:rPr>
                        <a:t>+3    </a:t>
                      </a:r>
                      <a:r>
                        <a:rPr lang="nl-NL" b="1" dirty="0" err="1">
                          <a:solidFill>
                            <a:srgbClr val="00B050"/>
                          </a:solidFill>
                        </a:rPr>
                        <a:t>Dativ</a:t>
                      </a:r>
                      <a:r>
                        <a:rPr lang="nl-NL" b="1" baseline="0" dirty="0">
                          <a:solidFill>
                            <a:srgbClr val="00B050"/>
                          </a:solidFill>
                        </a:rPr>
                        <a:t> – </a:t>
                      </a:r>
                      <a:r>
                        <a:rPr lang="nl-NL" b="1" baseline="0" dirty="0" err="1">
                          <a:solidFill>
                            <a:srgbClr val="00B050"/>
                          </a:solidFill>
                        </a:rPr>
                        <a:t>Objekt</a:t>
                      </a:r>
                      <a:endParaRPr lang="nl-NL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nl-NL" b="1" dirty="0">
                          <a:solidFill>
                            <a:srgbClr val="00B050"/>
                          </a:solidFill>
                        </a:rPr>
                        <a:t>“AAN HEM” / wo?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184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b="1" dirty="0"/>
                    </a:p>
                    <a:p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n </a:t>
                      </a:r>
                      <a:r>
                        <a:rPr lang="nl-NL" b="1" dirty="0"/>
                        <a:t>   e    s          e</a:t>
                      </a:r>
                    </a:p>
                    <a:p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n </a:t>
                      </a:r>
                      <a:r>
                        <a:rPr lang="nl-NL" b="1" dirty="0"/>
                        <a:t>    e     -</a:t>
                      </a:r>
                      <a:r>
                        <a:rPr lang="nl-NL" b="1" baseline="0" dirty="0"/>
                        <a:t> </a:t>
                      </a:r>
                      <a:r>
                        <a:rPr lang="nl-NL" b="1" dirty="0"/>
                        <a:t>        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+4     </a:t>
                      </a:r>
                      <a:r>
                        <a:rPr lang="nl-NL" b="1" dirty="0" err="1">
                          <a:solidFill>
                            <a:srgbClr val="FF0000"/>
                          </a:solidFill>
                        </a:rPr>
                        <a:t>Akkusativ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 - </a:t>
                      </a:r>
                      <a:r>
                        <a:rPr lang="nl-NL" b="1" dirty="0" err="1">
                          <a:solidFill>
                            <a:srgbClr val="FF0000"/>
                          </a:solidFill>
                        </a:rPr>
                        <a:t>Objekt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“HEM” / </a:t>
                      </a:r>
                      <a:r>
                        <a:rPr lang="nl-NL" b="1" dirty="0" err="1">
                          <a:solidFill>
                            <a:srgbClr val="FF0000"/>
                          </a:solidFill>
                        </a:rPr>
                        <a:t>wohin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451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744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957943" y="365124"/>
            <a:ext cx="10972800" cy="1143000"/>
          </a:xfrm>
        </p:spPr>
        <p:txBody>
          <a:bodyPr/>
          <a:lstStyle/>
          <a:p>
            <a:r>
              <a:rPr lang="nl-NL" sz="1800" b="1" dirty="0"/>
              <a:t>FÜNFER</a:t>
            </a:r>
            <a:r>
              <a:rPr lang="nl-NL" b="1" dirty="0"/>
              <a:t> “URLAUB”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6389" y="1876004"/>
            <a:ext cx="5384800" cy="4525963"/>
          </a:xfrm>
        </p:spPr>
        <p:txBody>
          <a:bodyPr>
            <a:normAutofit lnSpcReduction="10000"/>
          </a:bodyPr>
          <a:lstStyle/>
          <a:p>
            <a:r>
              <a:rPr lang="nl-NL" b="1" dirty="0" err="1"/>
              <a:t>Ich</a:t>
            </a:r>
            <a:r>
              <a:rPr lang="nl-NL" b="1" dirty="0"/>
              <a:t> </a:t>
            </a:r>
            <a:r>
              <a:rPr lang="nl-NL" b="1" dirty="0" err="1"/>
              <a:t>fahre</a:t>
            </a:r>
            <a:r>
              <a:rPr lang="nl-NL" b="1" dirty="0"/>
              <a:t> </a:t>
            </a:r>
            <a:r>
              <a:rPr lang="nl-NL" b="1" dirty="0" err="1"/>
              <a:t>mit</a:t>
            </a:r>
            <a:r>
              <a:rPr lang="nl-NL" b="1" dirty="0"/>
              <a:t> </a:t>
            </a:r>
            <a:r>
              <a:rPr lang="nl-NL" b="1" dirty="0" err="1"/>
              <a:t>meine</a:t>
            </a:r>
            <a:r>
              <a:rPr lang="nl-NL" b="1" dirty="0" err="1">
                <a:solidFill>
                  <a:schemeClr val="accent3"/>
                </a:solidFill>
              </a:rPr>
              <a:t>r</a:t>
            </a:r>
            <a:r>
              <a:rPr lang="nl-NL" b="1" dirty="0"/>
              <a:t> </a:t>
            </a:r>
            <a:r>
              <a:rPr lang="nl-NL" b="1" dirty="0" err="1"/>
              <a:t>Schwester</a:t>
            </a:r>
            <a:r>
              <a:rPr lang="nl-NL" b="1" dirty="0"/>
              <a:t> in </a:t>
            </a:r>
            <a:r>
              <a:rPr lang="nl-NL" b="1" dirty="0" err="1"/>
              <a:t>Urlaub</a:t>
            </a:r>
            <a:r>
              <a:rPr lang="nl-NL" b="1" dirty="0"/>
              <a:t>.</a:t>
            </a:r>
          </a:p>
          <a:p>
            <a:r>
              <a:rPr lang="nl-NL" b="1" dirty="0" err="1"/>
              <a:t>Wir</a:t>
            </a:r>
            <a:r>
              <a:rPr lang="nl-NL" b="1" dirty="0"/>
              <a:t> </a:t>
            </a:r>
            <a:r>
              <a:rPr lang="nl-NL" b="1" dirty="0" err="1"/>
              <a:t>fliegen</a:t>
            </a:r>
            <a:r>
              <a:rPr lang="nl-NL" b="1" dirty="0"/>
              <a:t> </a:t>
            </a:r>
            <a:r>
              <a:rPr lang="nl-NL" b="1" i="1" dirty="0" err="1"/>
              <a:t>nach</a:t>
            </a:r>
            <a:r>
              <a:rPr lang="nl-NL" b="1" dirty="0"/>
              <a:t> Mallorca.</a:t>
            </a:r>
          </a:p>
          <a:p>
            <a:r>
              <a:rPr lang="nl-NL" b="1" dirty="0"/>
              <a:t>Dort </a:t>
            </a:r>
            <a:r>
              <a:rPr lang="nl-NL" b="1" dirty="0" err="1"/>
              <a:t>möchte</a:t>
            </a:r>
            <a:r>
              <a:rPr lang="nl-NL" b="1" dirty="0"/>
              <a:t> </a:t>
            </a:r>
            <a:r>
              <a:rPr lang="nl-NL" b="1" dirty="0" err="1"/>
              <a:t>ich</a:t>
            </a:r>
            <a:r>
              <a:rPr lang="nl-NL" b="1" dirty="0"/>
              <a:t> </a:t>
            </a:r>
            <a:r>
              <a:rPr lang="nl-NL" b="1" dirty="0" err="1"/>
              <a:t>a</a:t>
            </a:r>
            <a:r>
              <a:rPr lang="nl-NL" b="1" dirty="0" err="1">
                <a:solidFill>
                  <a:schemeClr val="accent3"/>
                </a:solidFill>
              </a:rPr>
              <a:t>m</a:t>
            </a:r>
            <a:r>
              <a:rPr lang="nl-NL" b="1" dirty="0"/>
              <a:t> Strand liegen </a:t>
            </a:r>
            <a:r>
              <a:rPr lang="nl-NL" b="1" dirty="0" err="1"/>
              <a:t>und</a:t>
            </a:r>
            <a:r>
              <a:rPr lang="nl-NL" b="1" dirty="0"/>
              <a:t> </a:t>
            </a:r>
            <a:r>
              <a:rPr lang="nl-NL" b="1" dirty="0" err="1"/>
              <a:t>faulenzen</a:t>
            </a:r>
            <a:r>
              <a:rPr lang="nl-NL" b="1" dirty="0"/>
              <a:t>.</a:t>
            </a:r>
          </a:p>
          <a:p>
            <a:r>
              <a:rPr lang="nl-NL" b="1" dirty="0" err="1"/>
              <a:t>Ich</a:t>
            </a:r>
            <a:r>
              <a:rPr lang="nl-NL" b="1" dirty="0"/>
              <a:t> </a:t>
            </a:r>
            <a:r>
              <a:rPr lang="nl-NL" b="1" dirty="0" err="1"/>
              <a:t>habe</a:t>
            </a:r>
            <a:r>
              <a:rPr lang="nl-NL" b="1" dirty="0"/>
              <a:t> </a:t>
            </a:r>
            <a:r>
              <a:rPr lang="nl-NL" b="1" dirty="0" err="1"/>
              <a:t>keine</a:t>
            </a:r>
            <a:r>
              <a:rPr lang="nl-NL" b="1" dirty="0"/>
              <a:t> Lust, in di</a:t>
            </a:r>
            <a:r>
              <a:rPr lang="nl-NL" b="1" dirty="0">
                <a:solidFill>
                  <a:srgbClr val="FF0000"/>
                </a:solidFill>
              </a:rPr>
              <a:t>e</a:t>
            </a:r>
            <a:r>
              <a:rPr lang="nl-NL" b="1" dirty="0"/>
              <a:t> Berge </a:t>
            </a:r>
            <a:r>
              <a:rPr lang="nl-NL" b="1" dirty="0" err="1"/>
              <a:t>zu</a:t>
            </a:r>
            <a:r>
              <a:rPr lang="nl-NL" b="1" dirty="0"/>
              <a:t> </a:t>
            </a:r>
            <a:r>
              <a:rPr lang="nl-NL" b="1" dirty="0" err="1"/>
              <a:t>gehen</a:t>
            </a:r>
            <a:endParaRPr lang="nl-NL" b="1" dirty="0"/>
          </a:p>
          <a:p>
            <a:r>
              <a:rPr lang="nl-NL" b="1" dirty="0" err="1"/>
              <a:t>Wir</a:t>
            </a:r>
            <a:r>
              <a:rPr lang="nl-NL" b="1" dirty="0"/>
              <a:t> </a:t>
            </a:r>
            <a:r>
              <a:rPr lang="nl-NL" b="1" dirty="0" err="1"/>
              <a:t>hatten</a:t>
            </a:r>
            <a:r>
              <a:rPr lang="nl-NL" b="1" dirty="0"/>
              <a:t> </a:t>
            </a:r>
            <a:r>
              <a:rPr lang="nl-NL" b="1" dirty="0" err="1"/>
              <a:t>schönes</a:t>
            </a:r>
            <a:r>
              <a:rPr lang="nl-NL" b="1" dirty="0"/>
              <a:t> Wetter </a:t>
            </a:r>
            <a:r>
              <a:rPr lang="nl-NL" b="1" dirty="0" err="1"/>
              <a:t>und</a:t>
            </a:r>
            <a:r>
              <a:rPr lang="nl-NL" b="1" dirty="0"/>
              <a:t> </a:t>
            </a:r>
            <a:r>
              <a:rPr lang="nl-NL" b="1" dirty="0" err="1"/>
              <a:t>haben</a:t>
            </a:r>
            <a:r>
              <a:rPr lang="nl-NL" b="1" dirty="0"/>
              <a:t> </a:t>
            </a:r>
            <a:r>
              <a:rPr lang="nl-NL" b="1" dirty="0" err="1"/>
              <a:t>viele</a:t>
            </a:r>
            <a:r>
              <a:rPr lang="nl-NL" b="1" dirty="0"/>
              <a:t> </a:t>
            </a:r>
            <a:r>
              <a:rPr lang="nl-NL" b="1" dirty="0" err="1"/>
              <a:t>Wanderungen</a:t>
            </a:r>
            <a:r>
              <a:rPr lang="nl-NL" b="1" dirty="0"/>
              <a:t> </a:t>
            </a:r>
            <a:r>
              <a:rPr lang="nl-NL" b="1" dirty="0" err="1"/>
              <a:t>gemacht</a:t>
            </a:r>
            <a:endParaRPr lang="nl-NL" b="1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972188" y="1876004"/>
            <a:ext cx="5384800" cy="4525963"/>
          </a:xfrm>
        </p:spPr>
        <p:txBody>
          <a:bodyPr>
            <a:normAutofit lnSpcReduction="10000"/>
          </a:bodyPr>
          <a:lstStyle/>
          <a:p>
            <a:r>
              <a:rPr lang="nl-NL" i="1" dirty="0" err="1"/>
              <a:t>Mit</a:t>
            </a:r>
            <a:r>
              <a:rPr lang="nl-NL" i="1" dirty="0"/>
              <a:t> </a:t>
            </a:r>
            <a:r>
              <a:rPr lang="nl-NL" i="1" dirty="0">
                <a:solidFill>
                  <a:schemeClr val="accent3"/>
                </a:solidFill>
              </a:rPr>
              <a:t>+3</a:t>
            </a:r>
          </a:p>
          <a:p>
            <a:r>
              <a:rPr lang="nl-NL" sz="1800" i="1" dirty="0">
                <a:solidFill>
                  <a:schemeClr val="accent3"/>
                </a:solidFill>
              </a:rPr>
              <a:t>m </a:t>
            </a:r>
            <a:r>
              <a:rPr lang="nl-NL" sz="1800" b="1" i="1" dirty="0">
                <a:solidFill>
                  <a:schemeClr val="accent3"/>
                </a:solidFill>
              </a:rPr>
              <a:t>r</a:t>
            </a:r>
            <a:r>
              <a:rPr lang="nl-NL" sz="1800" i="1" dirty="0">
                <a:solidFill>
                  <a:schemeClr val="accent3"/>
                </a:solidFill>
              </a:rPr>
              <a:t> m  </a:t>
            </a:r>
            <a:r>
              <a:rPr lang="nl-NL" sz="1800" i="1" dirty="0" err="1">
                <a:solidFill>
                  <a:schemeClr val="accent3"/>
                </a:solidFill>
              </a:rPr>
              <a:t>n+n</a:t>
            </a:r>
            <a:endParaRPr lang="nl-NL" sz="1800" i="1" dirty="0">
              <a:solidFill>
                <a:schemeClr val="accent3"/>
              </a:solidFill>
            </a:endParaRPr>
          </a:p>
          <a:p>
            <a:r>
              <a:rPr lang="nl-NL" i="1" dirty="0" err="1"/>
              <a:t>Nach</a:t>
            </a:r>
            <a:r>
              <a:rPr lang="nl-NL" i="1" dirty="0"/>
              <a:t> (</a:t>
            </a:r>
            <a:r>
              <a:rPr lang="nl-NL" i="1" dirty="0" err="1"/>
              <a:t>Ort</a:t>
            </a:r>
            <a:r>
              <a:rPr lang="nl-NL" i="1" dirty="0"/>
              <a:t>)</a:t>
            </a:r>
          </a:p>
          <a:p>
            <a:r>
              <a:rPr lang="nl-NL" i="1" dirty="0"/>
              <a:t>Am Strand (</a:t>
            </a:r>
            <a:r>
              <a:rPr lang="nl-NL" i="1" dirty="0" err="1"/>
              <a:t>an</a:t>
            </a:r>
            <a:r>
              <a:rPr lang="nl-NL" i="1" dirty="0"/>
              <a:t> </a:t>
            </a:r>
            <a:r>
              <a:rPr lang="nl-NL" i="1" dirty="0" err="1">
                <a:solidFill>
                  <a:schemeClr val="accent3"/>
                </a:solidFill>
              </a:rPr>
              <a:t>dem</a:t>
            </a:r>
            <a:r>
              <a:rPr lang="nl-NL" i="1" dirty="0">
                <a:solidFill>
                  <a:schemeClr val="accent3"/>
                </a:solidFill>
              </a:rPr>
              <a:t> +3, wo?, </a:t>
            </a:r>
            <a:r>
              <a:rPr lang="nl-NL" sz="1800" b="1" i="1" dirty="0">
                <a:solidFill>
                  <a:schemeClr val="accent3"/>
                </a:solidFill>
              </a:rPr>
              <a:t>m</a:t>
            </a:r>
            <a:r>
              <a:rPr lang="nl-NL" sz="1800" i="1" dirty="0">
                <a:solidFill>
                  <a:schemeClr val="accent3"/>
                </a:solidFill>
              </a:rPr>
              <a:t> r m </a:t>
            </a:r>
            <a:r>
              <a:rPr lang="nl-NL" sz="1800" i="1" dirty="0" err="1">
                <a:solidFill>
                  <a:schemeClr val="accent3"/>
                </a:solidFill>
              </a:rPr>
              <a:t>n+n</a:t>
            </a:r>
            <a:r>
              <a:rPr lang="nl-NL" i="1" dirty="0">
                <a:solidFill>
                  <a:schemeClr val="accent3"/>
                </a:solidFill>
              </a:rPr>
              <a:t>) </a:t>
            </a:r>
          </a:p>
          <a:p>
            <a:r>
              <a:rPr lang="nl-NL" i="1" dirty="0"/>
              <a:t>In di</a:t>
            </a:r>
            <a:r>
              <a:rPr lang="nl-NL" i="1" dirty="0">
                <a:solidFill>
                  <a:srgbClr val="FF0000"/>
                </a:solidFill>
              </a:rPr>
              <a:t>e</a:t>
            </a:r>
            <a:r>
              <a:rPr lang="nl-NL" i="1" dirty="0"/>
              <a:t> </a:t>
            </a:r>
            <a:r>
              <a:rPr lang="nl-NL" i="1" dirty="0">
                <a:solidFill>
                  <a:srgbClr val="FF0000"/>
                </a:solidFill>
              </a:rPr>
              <a:t>(+4, </a:t>
            </a:r>
            <a:r>
              <a:rPr lang="nl-NL" i="1" dirty="0" err="1">
                <a:solidFill>
                  <a:srgbClr val="FF0000"/>
                </a:solidFill>
              </a:rPr>
              <a:t>wohin</a:t>
            </a:r>
            <a:r>
              <a:rPr lang="nl-NL" i="1" dirty="0">
                <a:solidFill>
                  <a:srgbClr val="FF0000"/>
                </a:solidFill>
              </a:rPr>
              <a:t>?)  </a:t>
            </a:r>
            <a:r>
              <a:rPr lang="nl-NL" sz="1800" i="1" dirty="0">
                <a:solidFill>
                  <a:srgbClr val="FF0000"/>
                </a:solidFill>
              </a:rPr>
              <a:t>n e s  </a:t>
            </a:r>
            <a:r>
              <a:rPr lang="nl-NL" sz="1800" b="1" i="1" dirty="0">
                <a:solidFill>
                  <a:srgbClr val="FF0000"/>
                </a:solidFill>
              </a:rPr>
              <a:t>e</a:t>
            </a:r>
            <a:endParaRPr lang="nl-NL" b="1" i="1" dirty="0">
              <a:solidFill>
                <a:srgbClr val="FF0000"/>
              </a:solidFill>
            </a:endParaRP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Tijdelijke aanduiding voor inhou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088" y="260622"/>
            <a:ext cx="4131538" cy="2172013"/>
          </a:xfrm>
          <a:prstGeom prst="rect">
            <a:avLst/>
          </a:prstGeom>
        </p:spPr>
      </p:pic>
      <p:pic>
        <p:nvPicPr>
          <p:cNvPr id="6" name="Tijdelijke aanduiding voor inhou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588" y="4529401"/>
            <a:ext cx="3416038" cy="232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6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44584"/>
            <a:ext cx="10972800" cy="1143000"/>
          </a:xfrm>
        </p:spPr>
        <p:txBody>
          <a:bodyPr/>
          <a:lstStyle/>
          <a:p>
            <a:r>
              <a:rPr lang="nl-NL" b="1" dirty="0"/>
              <a:t>FÜNFER  “WO – WOHIN- WANN”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2053047"/>
            <a:ext cx="5384800" cy="4525963"/>
          </a:xfrm>
        </p:spPr>
        <p:txBody>
          <a:bodyPr>
            <a:normAutofit lnSpcReduction="10000"/>
          </a:bodyPr>
          <a:lstStyle/>
          <a:p>
            <a:r>
              <a:rPr lang="nl-NL" b="1" dirty="0" err="1"/>
              <a:t>Wir</a:t>
            </a:r>
            <a:r>
              <a:rPr lang="nl-NL" b="1" dirty="0"/>
              <a:t> </a:t>
            </a:r>
            <a:r>
              <a:rPr lang="nl-NL" b="1" dirty="0" err="1"/>
              <a:t>haben</a:t>
            </a:r>
            <a:r>
              <a:rPr lang="nl-NL" b="1" dirty="0"/>
              <a:t> </a:t>
            </a:r>
            <a:r>
              <a:rPr lang="nl-NL" b="1" dirty="0" err="1"/>
              <a:t>von</a:t>
            </a:r>
            <a:r>
              <a:rPr lang="nl-NL" b="1" dirty="0"/>
              <a:t> 17-20 </a:t>
            </a:r>
            <a:r>
              <a:rPr lang="nl-NL" b="1" dirty="0" err="1"/>
              <a:t>Uhr</a:t>
            </a:r>
            <a:r>
              <a:rPr lang="nl-NL" b="1" dirty="0"/>
              <a:t> </a:t>
            </a:r>
            <a:r>
              <a:rPr lang="nl-NL" b="1" dirty="0" err="1"/>
              <a:t>Unterricht</a:t>
            </a:r>
            <a:r>
              <a:rPr lang="nl-NL" b="1" dirty="0"/>
              <a:t>.</a:t>
            </a:r>
          </a:p>
          <a:p>
            <a:r>
              <a:rPr lang="nl-NL" b="1" dirty="0"/>
              <a:t>Am </a:t>
            </a:r>
            <a:r>
              <a:rPr lang="nl-NL" b="1" dirty="0" err="1"/>
              <a:t>Montag</a:t>
            </a:r>
            <a:r>
              <a:rPr lang="nl-NL" b="1" dirty="0"/>
              <a:t>, den 16. Juni </a:t>
            </a:r>
            <a:r>
              <a:rPr lang="nl-NL" b="1" dirty="0" err="1"/>
              <a:t>muss</a:t>
            </a:r>
            <a:r>
              <a:rPr lang="nl-NL" b="1" dirty="0"/>
              <a:t> </a:t>
            </a:r>
            <a:r>
              <a:rPr lang="nl-NL" b="1" dirty="0" err="1"/>
              <a:t>ich</a:t>
            </a:r>
            <a:r>
              <a:rPr lang="nl-NL" b="1" dirty="0"/>
              <a:t> </a:t>
            </a:r>
            <a:r>
              <a:rPr lang="nl-NL" b="1" dirty="0" err="1"/>
              <a:t>zum</a:t>
            </a:r>
            <a:r>
              <a:rPr lang="nl-NL" b="1" dirty="0"/>
              <a:t> </a:t>
            </a:r>
            <a:r>
              <a:rPr lang="nl-NL" b="1" dirty="0" err="1"/>
              <a:t>Arzt</a:t>
            </a:r>
            <a:r>
              <a:rPr lang="nl-NL" b="1" dirty="0"/>
              <a:t>.</a:t>
            </a:r>
          </a:p>
          <a:p>
            <a:r>
              <a:rPr lang="nl-NL" b="1" dirty="0" err="1"/>
              <a:t>Möchtest</a:t>
            </a:r>
            <a:r>
              <a:rPr lang="nl-NL" b="1" dirty="0"/>
              <a:t> du </a:t>
            </a:r>
            <a:r>
              <a:rPr lang="nl-NL" b="1" dirty="0" err="1"/>
              <a:t>im</a:t>
            </a:r>
            <a:r>
              <a:rPr lang="nl-NL" b="1" dirty="0"/>
              <a:t> </a:t>
            </a:r>
            <a:r>
              <a:rPr lang="nl-NL" b="1" dirty="0" err="1"/>
              <a:t>Urlaub</a:t>
            </a:r>
            <a:r>
              <a:rPr lang="nl-NL" b="1" dirty="0"/>
              <a:t> </a:t>
            </a:r>
            <a:r>
              <a:rPr lang="nl-NL" b="1" dirty="0" err="1"/>
              <a:t>an</a:t>
            </a:r>
            <a:r>
              <a:rPr lang="nl-NL" b="1" dirty="0"/>
              <a:t> den Strand (</a:t>
            </a:r>
            <a:r>
              <a:rPr lang="nl-NL" b="1" dirty="0" err="1"/>
              <a:t>gehen</a:t>
            </a:r>
            <a:r>
              <a:rPr lang="nl-NL" b="1" dirty="0"/>
              <a:t>)?</a:t>
            </a:r>
          </a:p>
          <a:p>
            <a:r>
              <a:rPr lang="nl-NL" b="1" dirty="0"/>
              <a:t>Das Restaurant </a:t>
            </a:r>
            <a:r>
              <a:rPr lang="nl-NL" b="1" dirty="0" err="1"/>
              <a:t>ist</a:t>
            </a:r>
            <a:r>
              <a:rPr lang="nl-NL" b="1" dirty="0"/>
              <a:t> </a:t>
            </a:r>
            <a:r>
              <a:rPr lang="nl-NL" b="1" dirty="0" err="1"/>
              <a:t>zwischen</a:t>
            </a:r>
            <a:r>
              <a:rPr lang="nl-NL" b="1" dirty="0"/>
              <a:t> 14 </a:t>
            </a:r>
            <a:r>
              <a:rPr lang="nl-NL" b="1" dirty="0" err="1"/>
              <a:t>und</a:t>
            </a:r>
            <a:r>
              <a:rPr lang="nl-NL" b="1" dirty="0"/>
              <a:t> 18 </a:t>
            </a:r>
            <a:r>
              <a:rPr lang="nl-NL" b="1" dirty="0" err="1"/>
              <a:t>Uhr</a:t>
            </a:r>
            <a:r>
              <a:rPr lang="nl-NL" b="1" dirty="0"/>
              <a:t> </a:t>
            </a:r>
            <a:r>
              <a:rPr lang="nl-NL" b="1" dirty="0" err="1"/>
              <a:t>geschlossen</a:t>
            </a:r>
            <a:endParaRPr lang="nl-NL" b="1" dirty="0"/>
          </a:p>
          <a:p>
            <a:r>
              <a:rPr lang="nl-NL" b="1" dirty="0" err="1"/>
              <a:t>Im</a:t>
            </a:r>
            <a:r>
              <a:rPr lang="nl-NL" b="1" dirty="0"/>
              <a:t> </a:t>
            </a:r>
            <a:r>
              <a:rPr lang="nl-NL" b="1" dirty="0" err="1"/>
              <a:t>Gebirge</a:t>
            </a:r>
            <a:r>
              <a:rPr lang="nl-NL" b="1" dirty="0"/>
              <a:t> </a:t>
            </a:r>
            <a:r>
              <a:rPr lang="nl-NL" b="1" dirty="0" err="1"/>
              <a:t>gehe</a:t>
            </a:r>
            <a:r>
              <a:rPr lang="nl-NL" b="1" dirty="0"/>
              <a:t> </a:t>
            </a:r>
            <a:r>
              <a:rPr lang="nl-NL" b="1" dirty="0" err="1"/>
              <a:t>ich</a:t>
            </a:r>
            <a:r>
              <a:rPr lang="nl-NL" b="1" dirty="0"/>
              <a:t> </a:t>
            </a:r>
            <a:r>
              <a:rPr lang="nl-NL" b="1" dirty="0" err="1"/>
              <a:t>auf</a:t>
            </a:r>
            <a:r>
              <a:rPr lang="nl-NL" b="1" dirty="0"/>
              <a:t> den </a:t>
            </a:r>
            <a:r>
              <a:rPr lang="nl-NL" b="1" dirty="0" err="1"/>
              <a:t>Gipfel</a:t>
            </a:r>
            <a:endParaRPr lang="nl-NL" b="1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2068288"/>
            <a:ext cx="5384800" cy="4525963"/>
          </a:xfrm>
        </p:spPr>
        <p:txBody>
          <a:bodyPr>
            <a:normAutofit lnSpcReduction="10000"/>
          </a:bodyPr>
          <a:lstStyle/>
          <a:p>
            <a:r>
              <a:rPr lang="nl-NL" dirty="0"/>
              <a:t>Von ……. Bis</a:t>
            </a:r>
          </a:p>
          <a:p>
            <a:endParaRPr lang="nl-NL" dirty="0"/>
          </a:p>
          <a:p>
            <a:r>
              <a:rPr lang="nl-NL" dirty="0"/>
              <a:t>A</a:t>
            </a:r>
            <a:r>
              <a:rPr lang="nl-NL" dirty="0">
                <a:solidFill>
                  <a:srgbClr val="00B050"/>
                </a:solidFill>
              </a:rPr>
              <a:t>m</a:t>
            </a:r>
            <a:r>
              <a:rPr lang="nl-NL" dirty="0"/>
              <a:t> =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de</a:t>
            </a:r>
            <a:r>
              <a:rPr lang="nl-NL" dirty="0" err="1">
                <a:solidFill>
                  <a:srgbClr val="00B050"/>
                </a:solidFill>
              </a:rPr>
              <a:t>m</a:t>
            </a:r>
            <a:r>
              <a:rPr lang="nl-NL" dirty="0"/>
              <a:t> (</a:t>
            </a:r>
            <a:r>
              <a:rPr lang="nl-NL" dirty="0">
                <a:solidFill>
                  <a:srgbClr val="00B050"/>
                </a:solidFill>
              </a:rPr>
              <a:t>+3</a:t>
            </a:r>
            <a:r>
              <a:rPr lang="nl-NL" dirty="0"/>
              <a:t>, </a:t>
            </a:r>
            <a:r>
              <a:rPr lang="nl-NL" dirty="0" err="1"/>
              <a:t>Zeit</a:t>
            </a:r>
            <a:r>
              <a:rPr lang="nl-NL" dirty="0"/>
              <a:t>, </a:t>
            </a:r>
            <a:r>
              <a:rPr lang="nl-NL" dirty="0" err="1">
                <a:solidFill>
                  <a:srgbClr val="00B050"/>
                </a:solidFill>
              </a:rPr>
              <a:t>wann</a:t>
            </a:r>
            <a:r>
              <a:rPr lang="nl-NL" dirty="0"/>
              <a:t>?)</a:t>
            </a:r>
          </a:p>
          <a:p>
            <a:endParaRPr lang="nl-NL" dirty="0"/>
          </a:p>
          <a:p>
            <a:r>
              <a:rPr lang="nl-NL" dirty="0" err="1"/>
              <a:t>I</a:t>
            </a:r>
            <a:r>
              <a:rPr lang="nl-NL" dirty="0" err="1">
                <a:solidFill>
                  <a:srgbClr val="00B050"/>
                </a:solidFill>
              </a:rPr>
              <a:t>m</a:t>
            </a:r>
            <a:r>
              <a:rPr lang="nl-NL" dirty="0"/>
              <a:t> = in </a:t>
            </a:r>
            <a:r>
              <a:rPr lang="nl-NL" dirty="0" err="1">
                <a:solidFill>
                  <a:srgbClr val="00B050"/>
                </a:solidFill>
              </a:rPr>
              <a:t>dem</a:t>
            </a:r>
            <a:r>
              <a:rPr lang="nl-NL" dirty="0">
                <a:solidFill>
                  <a:srgbClr val="00B050"/>
                </a:solidFill>
              </a:rPr>
              <a:t> (+3, wo</a:t>
            </a:r>
            <a:r>
              <a:rPr lang="nl-NL" dirty="0"/>
              <a:t>?) </a:t>
            </a:r>
            <a:r>
              <a:rPr lang="nl-NL" dirty="0" err="1"/>
              <a:t>Urlaub</a:t>
            </a:r>
            <a:r>
              <a:rPr lang="nl-NL" dirty="0"/>
              <a:t>; </a:t>
            </a:r>
            <a:r>
              <a:rPr lang="nl-NL" dirty="0" err="1"/>
              <a:t>an</a:t>
            </a:r>
            <a:r>
              <a:rPr lang="nl-NL" dirty="0"/>
              <a:t> de</a:t>
            </a:r>
            <a:r>
              <a:rPr lang="nl-NL" dirty="0">
                <a:solidFill>
                  <a:srgbClr val="FF0000"/>
                </a:solidFill>
              </a:rPr>
              <a:t>n</a:t>
            </a:r>
            <a:r>
              <a:rPr lang="nl-NL" dirty="0"/>
              <a:t> (</a:t>
            </a:r>
            <a:r>
              <a:rPr lang="nl-NL" dirty="0">
                <a:solidFill>
                  <a:srgbClr val="FF0000"/>
                </a:solidFill>
              </a:rPr>
              <a:t>+4, </a:t>
            </a:r>
            <a:r>
              <a:rPr lang="nl-NL" dirty="0" err="1">
                <a:solidFill>
                  <a:srgbClr val="FF0000"/>
                </a:solidFill>
              </a:rPr>
              <a:t>wohin</a:t>
            </a:r>
            <a:r>
              <a:rPr lang="nl-NL" dirty="0">
                <a:solidFill>
                  <a:srgbClr val="FF0000"/>
                </a:solidFill>
              </a:rPr>
              <a:t>?</a:t>
            </a:r>
            <a:r>
              <a:rPr lang="nl-NL" dirty="0"/>
              <a:t>) Strand</a:t>
            </a:r>
          </a:p>
          <a:p>
            <a:r>
              <a:rPr lang="nl-NL" dirty="0" err="1"/>
              <a:t>Zwischen</a:t>
            </a:r>
            <a:r>
              <a:rPr lang="nl-NL" dirty="0"/>
              <a:t> …… </a:t>
            </a:r>
            <a:r>
              <a:rPr lang="nl-NL" dirty="0" err="1"/>
              <a:t>und</a:t>
            </a:r>
            <a:r>
              <a:rPr lang="nl-NL" dirty="0"/>
              <a:t> …… </a:t>
            </a:r>
            <a:r>
              <a:rPr lang="nl-NL" dirty="0" err="1"/>
              <a:t>Uhr</a:t>
            </a:r>
            <a:endParaRPr lang="nl-NL" dirty="0"/>
          </a:p>
          <a:p>
            <a:r>
              <a:rPr lang="nl-NL" dirty="0" err="1"/>
              <a:t>I</a:t>
            </a:r>
            <a:r>
              <a:rPr lang="nl-NL" dirty="0" err="1">
                <a:solidFill>
                  <a:srgbClr val="00B050"/>
                </a:solidFill>
              </a:rPr>
              <a:t>m</a:t>
            </a:r>
            <a:r>
              <a:rPr lang="nl-NL" dirty="0"/>
              <a:t> </a:t>
            </a:r>
            <a:r>
              <a:rPr lang="nl-NL" dirty="0" err="1"/>
              <a:t>Gebirge</a:t>
            </a:r>
            <a:r>
              <a:rPr lang="nl-NL" dirty="0"/>
              <a:t> </a:t>
            </a:r>
            <a:r>
              <a:rPr lang="nl-NL" dirty="0">
                <a:solidFill>
                  <a:srgbClr val="00B050"/>
                </a:solidFill>
              </a:rPr>
              <a:t>(+3, wo</a:t>
            </a:r>
            <a:r>
              <a:rPr lang="nl-NL" dirty="0"/>
              <a:t>?); </a:t>
            </a:r>
            <a:r>
              <a:rPr lang="nl-NL" dirty="0" err="1"/>
              <a:t>auf</a:t>
            </a:r>
            <a:r>
              <a:rPr lang="nl-NL" dirty="0"/>
              <a:t> de</a:t>
            </a:r>
            <a:r>
              <a:rPr lang="nl-NL" dirty="0">
                <a:solidFill>
                  <a:srgbClr val="FF0000"/>
                </a:solidFill>
              </a:rPr>
              <a:t>n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(+4, </a:t>
            </a:r>
            <a:r>
              <a:rPr lang="nl-NL" dirty="0" err="1">
                <a:solidFill>
                  <a:srgbClr val="FF0000"/>
                </a:solidFill>
              </a:rPr>
              <a:t>wohin</a:t>
            </a:r>
            <a:r>
              <a:rPr lang="nl-NL" dirty="0">
                <a:solidFill>
                  <a:srgbClr val="FF0000"/>
                </a:solidFill>
              </a:rPr>
              <a:t>?</a:t>
            </a:r>
            <a:r>
              <a:rPr lang="nl-NL" dirty="0"/>
              <a:t>) </a:t>
            </a:r>
            <a:r>
              <a:rPr lang="nl-NL" dirty="0" err="1"/>
              <a:t>Gipfel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301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9279" y="332656"/>
            <a:ext cx="8860565" cy="648072"/>
          </a:xfrm>
        </p:spPr>
        <p:txBody>
          <a:bodyPr/>
          <a:lstStyle/>
          <a:p>
            <a:r>
              <a:rPr lang="nl-NL" b="1" dirty="0"/>
              <a:t>PRÄPOSITIONEN:    </a:t>
            </a:r>
            <a:r>
              <a:rPr lang="nl-NL" b="1" dirty="0" err="1"/>
              <a:t>Ort</a:t>
            </a:r>
            <a:r>
              <a:rPr lang="nl-NL" b="1" dirty="0"/>
              <a:t> - </a:t>
            </a:r>
            <a:r>
              <a:rPr lang="nl-NL" b="1" dirty="0" err="1"/>
              <a:t>Zeit</a:t>
            </a:r>
            <a:endParaRPr lang="nl-NL" b="1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9279" y="1419496"/>
            <a:ext cx="6433441" cy="53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17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Reisen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ich</a:t>
            </a:r>
            <a:r>
              <a:rPr lang="nl-NL" dirty="0"/>
              <a:t> </a:t>
            </a:r>
            <a:r>
              <a:rPr lang="nl-NL" dirty="0" err="1"/>
              <a:t>fahre</a:t>
            </a:r>
            <a:r>
              <a:rPr lang="nl-NL" dirty="0"/>
              <a:t> ……. (</a:t>
            </a:r>
            <a:r>
              <a:rPr lang="nl-NL" dirty="0" err="1"/>
              <a:t>wohin</a:t>
            </a:r>
            <a:r>
              <a:rPr lang="nl-NL" dirty="0"/>
              <a:t>?)</a:t>
            </a:r>
          </a:p>
          <a:p>
            <a:r>
              <a:rPr lang="nl-NL" dirty="0" err="1"/>
              <a:t>Ich</a:t>
            </a:r>
            <a:r>
              <a:rPr lang="nl-NL" dirty="0"/>
              <a:t> bin ……… (wo?)</a:t>
            </a:r>
          </a:p>
          <a:p>
            <a:r>
              <a:rPr lang="nl-NL" dirty="0" err="1"/>
              <a:t>nese</a:t>
            </a:r>
            <a:r>
              <a:rPr lang="nl-NL" dirty="0"/>
              <a:t> –</a:t>
            </a:r>
            <a:r>
              <a:rPr lang="nl-NL" dirty="0" err="1"/>
              <a:t>mrm</a:t>
            </a:r>
            <a:r>
              <a:rPr lang="nl-NL" dirty="0"/>
              <a:t> </a:t>
            </a:r>
            <a:r>
              <a:rPr lang="nl-NL" dirty="0" err="1"/>
              <a:t>n+n</a:t>
            </a:r>
            <a:r>
              <a:rPr lang="nl-NL" dirty="0"/>
              <a:t>:</a:t>
            </a:r>
          </a:p>
          <a:p>
            <a:pPr marL="0" indent="0">
              <a:buNone/>
            </a:pPr>
            <a:r>
              <a:rPr lang="nl-NL" dirty="0"/>
              <a:t>           wo     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 err="1">
                <a:solidFill>
                  <a:schemeClr val="accent3"/>
                </a:solidFill>
                <a:sym typeface="Wingdings" panose="05000000000000000000" pitchFamily="2" charset="2"/>
              </a:rPr>
              <a:t>mrm</a:t>
            </a:r>
            <a:r>
              <a:rPr lang="nl-NL" dirty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nl-NL" dirty="0" err="1">
                <a:solidFill>
                  <a:schemeClr val="accent3"/>
                </a:solidFill>
                <a:sym typeface="Wingdings" panose="05000000000000000000" pitchFamily="2" charset="2"/>
              </a:rPr>
              <a:t>n+n</a:t>
            </a:r>
            <a:endParaRPr lang="nl-NL" dirty="0">
              <a:solidFill>
                <a:schemeClr val="accent3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          </a:t>
            </a:r>
            <a:r>
              <a:rPr lang="nl-NL" dirty="0" err="1">
                <a:sym typeface="Wingdings" panose="05000000000000000000" pitchFamily="2" charset="2"/>
              </a:rPr>
              <a:t>wohin</a:t>
            </a:r>
            <a:r>
              <a:rPr lang="nl-NL" dirty="0">
                <a:sym typeface="Wingdings" panose="05000000000000000000" pitchFamily="2" charset="2"/>
              </a:rPr>
              <a:t>  </a:t>
            </a:r>
            <a:r>
              <a:rPr lang="nl-NL" dirty="0" err="1">
                <a:solidFill>
                  <a:srgbClr val="FF0000"/>
                </a:solidFill>
                <a:sym typeface="Wingdings" panose="05000000000000000000" pitchFamily="2" charset="2"/>
              </a:rPr>
              <a:t>n</a:t>
            </a:r>
            <a:r>
              <a:rPr lang="nl-NL" dirty="0" err="1">
                <a:sym typeface="Wingdings" panose="05000000000000000000" pitchFamily="2" charset="2"/>
              </a:rPr>
              <a:t>ese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i="1" dirty="0"/>
              <a:t>“</a:t>
            </a:r>
            <a:r>
              <a:rPr lang="nl-NL" i="1" dirty="0" err="1"/>
              <a:t>Ist</a:t>
            </a:r>
            <a:r>
              <a:rPr lang="nl-NL" i="1" dirty="0"/>
              <a:t> </a:t>
            </a:r>
            <a:r>
              <a:rPr lang="nl-NL" i="1" dirty="0" err="1"/>
              <a:t>schon</a:t>
            </a:r>
            <a:r>
              <a:rPr lang="nl-NL" i="1" dirty="0"/>
              <a:t> da” </a:t>
            </a:r>
            <a:r>
              <a:rPr lang="nl-NL" dirty="0">
                <a:solidFill>
                  <a:schemeClr val="accent3"/>
                </a:solidFill>
              </a:rPr>
              <a:t>+3</a:t>
            </a:r>
          </a:p>
          <a:p>
            <a:pPr marL="0" indent="0">
              <a:buNone/>
            </a:pPr>
            <a:r>
              <a:rPr lang="nl-NL" i="1" dirty="0"/>
              <a:t>“</a:t>
            </a:r>
            <a:r>
              <a:rPr lang="nl-NL" i="1" dirty="0" err="1"/>
              <a:t>Muss</a:t>
            </a:r>
            <a:r>
              <a:rPr lang="nl-NL" i="1" dirty="0"/>
              <a:t> noch </a:t>
            </a:r>
            <a:r>
              <a:rPr lang="nl-NL" i="1" dirty="0" err="1"/>
              <a:t>kom-men</a:t>
            </a:r>
            <a:r>
              <a:rPr lang="nl-NL" i="1" dirty="0"/>
              <a:t>” </a:t>
            </a:r>
            <a:r>
              <a:rPr lang="nl-NL" dirty="0">
                <a:solidFill>
                  <a:srgbClr val="FF0000"/>
                </a:solidFill>
              </a:rPr>
              <a:t>+4</a:t>
            </a:r>
          </a:p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25625"/>
            <a:ext cx="5181600" cy="3627120"/>
          </a:xfrm>
          <a:prstGeom prst="rect">
            <a:avLst/>
          </a:prstGeom>
        </p:spPr>
      </p:pic>
      <p:sp>
        <p:nvSpPr>
          <p:cNvPr id="6" name="Wolkvormige toelichting 4"/>
          <p:cNvSpPr/>
          <p:nvPr/>
        </p:nvSpPr>
        <p:spPr>
          <a:xfrm>
            <a:off x="687977" y="3421471"/>
            <a:ext cx="4958751" cy="1347537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934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/>
              <a:t>FÜNFER</a:t>
            </a:r>
            <a:r>
              <a:rPr lang="nl-NL" b="1" dirty="0"/>
              <a:t> “PRAKTIKUM”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1" dirty="0" err="1"/>
              <a:t>Ich</a:t>
            </a:r>
            <a:r>
              <a:rPr lang="nl-NL" b="1" dirty="0"/>
              <a:t> </a:t>
            </a:r>
            <a:r>
              <a:rPr lang="nl-NL" b="1" dirty="0" err="1"/>
              <a:t>möchte</a:t>
            </a:r>
            <a:r>
              <a:rPr lang="nl-NL" b="1" dirty="0"/>
              <a:t> </a:t>
            </a:r>
            <a:r>
              <a:rPr lang="nl-NL" b="1" dirty="0" err="1"/>
              <a:t>gern</a:t>
            </a:r>
            <a:r>
              <a:rPr lang="nl-NL" b="1" dirty="0"/>
              <a:t> in </a:t>
            </a:r>
            <a:r>
              <a:rPr lang="nl-NL" b="1" dirty="0" err="1"/>
              <a:t>Ihre</a:t>
            </a:r>
            <a:r>
              <a:rPr lang="nl-NL" b="1" dirty="0" err="1">
                <a:solidFill>
                  <a:srgbClr val="00B050"/>
                </a:solidFill>
              </a:rPr>
              <a:t>m</a:t>
            </a:r>
            <a:r>
              <a:rPr lang="nl-NL" b="1" dirty="0">
                <a:solidFill>
                  <a:srgbClr val="00B050"/>
                </a:solidFill>
              </a:rPr>
              <a:t> </a:t>
            </a:r>
            <a:r>
              <a:rPr lang="nl-NL" b="1" dirty="0" err="1"/>
              <a:t>Betrieb</a:t>
            </a:r>
            <a:r>
              <a:rPr lang="nl-NL" b="1" dirty="0"/>
              <a:t> </a:t>
            </a:r>
            <a:r>
              <a:rPr lang="nl-NL" b="1" dirty="0" err="1"/>
              <a:t>ein</a:t>
            </a:r>
            <a:r>
              <a:rPr lang="nl-NL" b="1" dirty="0"/>
              <a:t> </a:t>
            </a:r>
            <a:r>
              <a:rPr lang="nl-NL" b="1" dirty="0" err="1"/>
              <a:t>Praktikum</a:t>
            </a:r>
            <a:r>
              <a:rPr lang="nl-NL" b="1" dirty="0"/>
              <a:t> </a:t>
            </a:r>
            <a:r>
              <a:rPr lang="nl-NL" b="1" dirty="0" err="1"/>
              <a:t>machen</a:t>
            </a:r>
            <a:r>
              <a:rPr lang="nl-NL" b="1" dirty="0"/>
              <a:t>.</a:t>
            </a:r>
          </a:p>
          <a:p>
            <a:r>
              <a:rPr lang="nl-NL" b="1" dirty="0" err="1"/>
              <a:t>Ich</a:t>
            </a:r>
            <a:r>
              <a:rPr lang="nl-NL" b="1" dirty="0"/>
              <a:t> </a:t>
            </a:r>
            <a:r>
              <a:rPr lang="nl-NL" b="1" dirty="0" err="1"/>
              <a:t>habe</a:t>
            </a:r>
            <a:r>
              <a:rPr lang="nl-NL" b="1" dirty="0"/>
              <a:t> </a:t>
            </a:r>
            <a:r>
              <a:rPr lang="nl-NL" b="1" dirty="0" err="1"/>
              <a:t>schon</a:t>
            </a:r>
            <a:r>
              <a:rPr lang="nl-NL" b="1" dirty="0"/>
              <a:t> in </a:t>
            </a:r>
            <a:r>
              <a:rPr lang="nl-NL" b="1" dirty="0" err="1"/>
              <a:t>eine</a:t>
            </a:r>
            <a:r>
              <a:rPr lang="nl-NL" b="1" dirty="0" err="1">
                <a:solidFill>
                  <a:srgbClr val="00B050"/>
                </a:solidFill>
              </a:rPr>
              <a:t>m</a:t>
            </a:r>
            <a:r>
              <a:rPr lang="nl-NL" b="1" dirty="0"/>
              <a:t> </a:t>
            </a:r>
            <a:r>
              <a:rPr lang="nl-NL" b="1" dirty="0" err="1"/>
              <a:t>Gartenbetrieb</a:t>
            </a:r>
            <a:r>
              <a:rPr lang="nl-NL" b="1" dirty="0"/>
              <a:t> </a:t>
            </a:r>
            <a:r>
              <a:rPr lang="nl-NL" b="1" dirty="0" err="1"/>
              <a:t>gearbeitet</a:t>
            </a:r>
            <a:r>
              <a:rPr lang="nl-NL" b="1" dirty="0"/>
              <a:t>.</a:t>
            </a:r>
          </a:p>
          <a:p>
            <a:r>
              <a:rPr lang="nl-NL" b="1" dirty="0" err="1"/>
              <a:t>Ich</a:t>
            </a:r>
            <a:r>
              <a:rPr lang="nl-NL" b="1" dirty="0"/>
              <a:t> </a:t>
            </a:r>
            <a:r>
              <a:rPr lang="nl-NL" b="1" dirty="0" err="1"/>
              <a:t>möchte</a:t>
            </a:r>
            <a:r>
              <a:rPr lang="nl-NL" b="1" dirty="0"/>
              <a:t> in der </a:t>
            </a:r>
            <a:r>
              <a:rPr lang="nl-NL" b="1" dirty="0" err="1"/>
              <a:t>Zeit</a:t>
            </a:r>
            <a:r>
              <a:rPr lang="nl-NL" b="1" dirty="0"/>
              <a:t> </a:t>
            </a:r>
            <a:r>
              <a:rPr lang="nl-NL" b="1" dirty="0" err="1"/>
              <a:t>zwischen</a:t>
            </a:r>
            <a:r>
              <a:rPr lang="nl-NL" b="1" dirty="0"/>
              <a:t> 5.2. </a:t>
            </a:r>
            <a:r>
              <a:rPr lang="nl-NL" b="1" dirty="0" err="1"/>
              <a:t>und</a:t>
            </a:r>
            <a:r>
              <a:rPr lang="nl-NL" b="1" dirty="0"/>
              <a:t> 1.4.  kommen.</a:t>
            </a:r>
          </a:p>
          <a:p>
            <a:r>
              <a:rPr lang="nl-NL" b="1" dirty="0" err="1"/>
              <a:t>Ich</a:t>
            </a:r>
            <a:r>
              <a:rPr lang="nl-NL" b="1" dirty="0"/>
              <a:t> </a:t>
            </a:r>
            <a:r>
              <a:rPr lang="nl-NL" b="1" dirty="0" err="1"/>
              <a:t>würde</a:t>
            </a:r>
            <a:r>
              <a:rPr lang="nl-NL" b="1" dirty="0"/>
              <a:t> </a:t>
            </a:r>
            <a:r>
              <a:rPr lang="nl-NL" b="1" dirty="0" err="1"/>
              <a:t>mich</a:t>
            </a:r>
            <a:r>
              <a:rPr lang="nl-NL" b="1" dirty="0"/>
              <a:t> </a:t>
            </a:r>
            <a:r>
              <a:rPr lang="nl-NL" b="1" dirty="0" err="1"/>
              <a:t>freuen</a:t>
            </a:r>
            <a:r>
              <a:rPr lang="nl-NL" b="1" dirty="0"/>
              <a:t>, </a:t>
            </a:r>
            <a:r>
              <a:rPr lang="nl-NL" b="1" dirty="0" err="1"/>
              <a:t>wenn</a:t>
            </a:r>
            <a:r>
              <a:rPr lang="nl-NL" b="1" dirty="0"/>
              <a:t> es </a:t>
            </a:r>
            <a:r>
              <a:rPr lang="nl-NL" b="1" dirty="0" err="1"/>
              <a:t>klappt</a:t>
            </a:r>
            <a:r>
              <a:rPr lang="nl-NL" b="1" dirty="0"/>
              <a:t>.</a:t>
            </a:r>
          </a:p>
          <a:p>
            <a:r>
              <a:rPr lang="nl-NL" b="1" dirty="0" err="1"/>
              <a:t>Ich</a:t>
            </a:r>
            <a:r>
              <a:rPr lang="nl-NL" b="1" dirty="0"/>
              <a:t> </a:t>
            </a:r>
            <a:r>
              <a:rPr lang="nl-NL" b="1" dirty="0" err="1"/>
              <a:t>hoffe</a:t>
            </a:r>
            <a:r>
              <a:rPr lang="nl-NL" b="1" dirty="0"/>
              <a:t> </a:t>
            </a:r>
            <a:r>
              <a:rPr lang="nl-NL" b="1" dirty="0" err="1"/>
              <a:t>auf</a:t>
            </a:r>
            <a:r>
              <a:rPr lang="nl-NL" b="1" dirty="0"/>
              <a:t> </a:t>
            </a:r>
            <a:r>
              <a:rPr lang="nl-NL" b="1" dirty="0" err="1"/>
              <a:t>Ihre</a:t>
            </a:r>
            <a:r>
              <a:rPr lang="nl-NL" b="1" dirty="0"/>
              <a:t> </a:t>
            </a:r>
            <a:r>
              <a:rPr lang="nl-NL" b="1" dirty="0" err="1"/>
              <a:t>baldige</a:t>
            </a:r>
            <a:r>
              <a:rPr lang="nl-NL" b="1" dirty="0"/>
              <a:t> </a:t>
            </a:r>
            <a:r>
              <a:rPr lang="nl-NL" b="1" dirty="0" err="1"/>
              <a:t>Antwort</a:t>
            </a:r>
            <a:r>
              <a:rPr lang="nl-NL" b="1" dirty="0"/>
              <a:t>.  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wo? In </a:t>
            </a:r>
            <a:r>
              <a:rPr lang="nl-NL" dirty="0">
                <a:solidFill>
                  <a:srgbClr val="00B050"/>
                </a:solidFill>
              </a:rPr>
              <a:t>+3 </a:t>
            </a:r>
          </a:p>
          <a:p>
            <a:endParaRPr lang="nl-NL" dirty="0">
              <a:solidFill>
                <a:srgbClr val="00B050"/>
              </a:solidFill>
            </a:endParaRPr>
          </a:p>
          <a:p>
            <a:endParaRPr lang="nl-NL" dirty="0">
              <a:solidFill>
                <a:srgbClr val="00B050"/>
              </a:solidFill>
            </a:endParaRPr>
          </a:p>
          <a:p>
            <a:endParaRPr lang="nl-NL" dirty="0">
              <a:solidFill>
                <a:srgbClr val="00B050"/>
              </a:solidFill>
            </a:endParaRPr>
          </a:p>
          <a:p>
            <a:r>
              <a:rPr lang="nl-NL" dirty="0" err="1"/>
              <a:t>z</a:t>
            </a:r>
            <a:r>
              <a:rPr lang="nl-NL"/>
              <a:t>wischen</a:t>
            </a:r>
            <a:r>
              <a:rPr lang="nl-NL" dirty="0"/>
              <a:t> (</a:t>
            </a:r>
            <a:r>
              <a:rPr lang="nl-NL" dirty="0" err="1"/>
              <a:t>Zeit</a:t>
            </a:r>
            <a:r>
              <a:rPr lang="nl-NL" dirty="0"/>
              <a:t>)</a:t>
            </a:r>
            <a:r>
              <a:rPr lang="nl-NL" dirty="0">
                <a:solidFill>
                  <a:srgbClr val="00B050"/>
                </a:solidFill>
              </a:rPr>
              <a:t> +3: </a:t>
            </a:r>
            <a:r>
              <a:rPr lang="nl-NL" dirty="0" err="1"/>
              <a:t>fünf</a:t>
            </a:r>
            <a:r>
              <a:rPr lang="nl-NL" i="1" dirty="0" err="1"/>
              <a:t>te</a:t>
            </a:r>
            <a:r>
              <a:rPr lang="nl-NL" i="1" dirty="0" err="1">
                <a:solidFill>
                  <a:srgbClr val="00B050"/>
                </a:solidFill>
              </a:rPr>
              <a:t>m</a:t>
            </a:r>
            <a:r>
              <a:rPr lang="nl-NL" dirty="0">
                <a:solidFill>
                  <a:srgbClr val="00B050"/>
                </a:solidFill>
              </a:rPr>
              <a:t> </a:t>
            </a:r>
            <a:r>
              <a:rPr lang="nl-NL" dirty="0" err="1"/>
              <a:t>Zwei</a:t>
            </a:r>
            <a:r>
              <a:rPr lang="nl-NL" i="1" dirty="0" err="1"/>
              <a:t>ten</a:t>
            </a:r>
            <a:r>
              <a:rPr lang="nl-NL" dirty="0"/>
              <a:t> </a:t>
            </a:r>
            <a:r>
              <a:rPr lang="nl-NL" dirty="0" err="1"/>
              <a:t>und</a:t>
            </a:r>
            <a:r>
              <a:rPr lang="nl-NL" dirty="0"/>
              <a:t> </a:t>
            </a:r>
            <a:r>
              <a:rPr lang="nl-NL" dirty="0" err="1"/>
              <a:t>ers</a:t>
            </a:r>
            <a:r>
              <a:rPr lang="nl-NL" i="1" dirty="0" err="1"/>
              <a:t>te</a:t>
            </a:r>
            <a:r>
              <a:rPr lang="nl-NL" i="1" dirty="0" err="1">
                <a:solidFill>
                  <a:srgbClr val="00B050"/>
                </a:solidFill>
              </a:rPr>
              <a:t>m</a:t>
            </a:r>
            <a:r>
              <a:rPr lang="nl-NL" dirty="0"/>
              <a:t> </a:t>
            </a:r>
            <a:r>
              <a:rPr lang="nl-NL" dirty="0" err="1"/>
              <a:t>Vier</a:t>
            </a:r>
            <a:r>
              <a:rPr lang="nl-NL" i="1" dirty="0" err="1"/>
              <a:t>ten</a:t>
            </a:r>
            <a:r>
              <a:rPr lang="nl-NL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2318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“</a:t>
            </a:r>
            <a:r>
              <a:rPr lang="nl-NL" dirty="0" err="1"/>
              <a:t>möch</a:t>
            </a:r>
            <a:r>
              <a:rPr lang="nl-NL" i="1" dirty="0" err="1"/>
              <a:t>t</a:t>
            </a:r>
            <a:r>
              <a:rPr lang="nl-NL" dirty="0" err="1"/>
              <a:t>en</a:t>
            </a:r>
            <a:r>
              <a:rPr lang="nl-NL" dirty="0"/>
              <a:t>”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err="1"/>
              <a:t>Ich</a:t>
            </a:r>
            <a:r>
              <a:rPr lang="nl-NL" dirty="0"/>
              <a:t> </a:t>
            </a:r>
            <a:r>
              <a:rPr lang="nl-NL" dirty="0" err="1"/>
              <a:t>möcht</a:t>
            </a:r>
            <a:r>
              <a:rPr lang="nl-NL" dirty="0"/>
              <a:t> e</a:t>
            </a:r>
          </a:p>
          <a:p>
            <a:r>
              <a:rPr lang="nl-NL" dirty="0"/>
              <a:t>Du </a:t>
            </a:r>
            <a:r>
              <a:rPr lang="nl-NL" dirty="0" err="1"/>
              <a:t>möcht</a:t>
            </a:r>
            <a:r>
              <a:rPr lang="nl-NL" dirty="0"/>
              <a:t> </a:t>
            </a:r>
            <a:r>
              <a:rPr lang="nl-NL" dirty="0" err="1">
                <a:solidFill>
                  <a:srgbClr val="FF0000"/>
                </a:solidFill>
              </a:rPr>
              <a:t>e</a:t>
            </a:r>
            <a:r>
              <a:rPr lang="nl-NL" dirty="0" err="1"/>
              <a:t>st</a:t>
            </a:r>
            <a:endParaRPr lang="nl-NL" dirty="0"/>
          </a:p>
          <a:p>
            <a:r>
              <a:rPr lang="nl-NL" dirty="0"/>
              <a:t>Er, </a:t>
            </a:r>
            <a:r>
              <a:rPr lang="nl-NL" dirty="0" err="1"/>
              <a:t>sie</a:t>
            </a:r>
            <a:r>
              <a:rPr lang="nl-NL" dirty="0"/>
              <a:t>, es </a:t>
            </a:r>
            <a:r>
              <a:rPr lang="nl-NL" dirty="0" err="1"/>
              <a:t>möcht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e</a:t>
            </a:r>
          </a:p>
          <a:p>
            <a:r>
              <a:rPr lang="nl-NL" dirty="0" err="1"/>
              <a:t>Wir</a:t>
            </a:r>
            <a:r>
              <a:rPr lang="nl-NL" dirty="0"/>
              <a:t> </a:t>
            </a:r>
            <a:r>
              <a:rPr lang="nl-NL" dirty="0" err="1"/>
              <a:t>möcht</a:t>
            </a:r>
            <a:r>
              <a:rPr lang="nl-NL" dirty="0"/>
              <a:t> en</a:t>
            </a:r>
          </a:p>
          <a:p>
            <a:r>
              <a:rPr lang="nl-NL" dirty="0" err="1"/>
              <a:t>Ihr</a:t>
            </a:r>
            <a:r>
              <a:rPr lang="nl-NL" dirty="0"/>
              <a:t> </a:t>
            </a:r>
            <a:r>
              <a:rPr lang="nl-NL" dirty="0" err="1"/>
              <a:t>möcht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e</a:t>
            </a:r>
            <a:r>
              <a:rPr lang="nl-NL" dirty="0"/>
              <a:t>t</a:t>
            </a:r>
          </a:p>
          <a:p>
            <a:r>
              <a:rPr lang="nl-NL" dirty="0" err="1"/>
              <a:t>Sie</a:t>
            </a:r>
            <a:r>
              <a:rPr lang="nl-NL" dirty="0"/>
              <a:t> </a:t>
            </a:r>
            <a:r>
              <a:rPr lang="nl-NL" dirty="0" err="1"/>
              <a:t>möcht</a:t>
            </a:r>
            <a:r>
              <a:rPr lang="nl-NL" dirty="0"/>
              <a:t> en</a:t>
            </a:r>
          </a:p>
          <a:p>
            <a:r>
              <a:rPr lang="nl-NL" dirty="0" err="1"/>
              <a:t>Sie</a:t>
            </a:r>
            <a:r>
              <a:rPr lang="nl-NL" dirty="0"/>
              <a:t> </a:t>
            </a:r>
            <a:r>
              <a:rPr lang="nl-NL" dirty="0" err="1"/>
              <a:t>möcht</a:t>
            </a:r>
            <a:r>
              <a:rPr lang="nl-NL" dirty="0"/>
              <a:t> 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drukt een wens uit</a:t>
            </a:r>
          </a:p>
          <a:p>
            <a:r>
              <a:rPr lang="nl-NL" dirty="0"/>
              <a:t>wat je graag wilt (beleefd)</a:t>
            </a:r>
          </a:p>
          <a:p>
            <a:r>
              <a:rPr lang="nl-NL" dirty="0"/>
              <a:t>gebruik niet ‘</a:t>
            </a:r>
            <a:r>
              <a:rPr lang="nl-NL" dirty="0" err="1"/>
              <a:t>ich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’, dat is onbeleefd, dwingend</a:t>
            </a:r>
          </a:p>
        </p:txBody>
      </p:sp>
    </p:spTree>
    <p:extLst>
      <p:ext uri="{BB962C8B-B14F-4D97-AF65-F5344CB8AC3E}">
        <p14:creationId xmlns:p14="http://schemas.microsoft.com/office/powerpoint/2010/main" val="1585777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48324" y="802919"/>
            <a:ext cx="8860565" cy="648072"/>
          </a:xfrm>
        </p:spPr>
        <p:txBody>
          <a:bodyPr/>
          <a:lstStyle/>
          <a:p>
            <a:r>
              <a:rPr lang="nl-NL" b="1" dirty="0" err="1"/>
              <a:t>Vergangenheit</a:t>
            </a:r>
            <a:r>
              <a:rPr lang="nl-NL" b="1" dirty="0"/>
              <a:t> – </a:t>
            </a:r>
            <a:r>
              <a:rPr lang="nl-NL" b="1" dirty="0" err="1"/>
              <a:t>Perfekt</a:t>
            </a:r>
            <a:r>
              <a:rPr lang="nl-NL" b="1" dirty="0"/>
              <a:t>  </a:t>
            </a:r>
            <a:r>
              <a:rPr lang="nl-NL" sz="3600" dirty="0" err="1"/>
              <a:t>schwache</a:t>
            </a:r>
            <a:r>
              <a:rPr lang="nl-NL" sz="3600" dirty="0"/>
              <a:t> </a:t>
            </a:r>
            <a:r>
              <a:rPr lang="nl-NL" sz="3600" dirty="0" err="1"/>
              <a:t>Verben</a:t>
            </a:r>
            <a:endParaRPr lang="nl-NL" sz="3600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080" y="1854557"/>
            <a:ext cx="8684738" cy="40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30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Vergangenheit</a:t>
            </a:r>
            <a:r>
              <a:rPr lang="nl-NL" b="1" dirty="0"/>
              <a:t> – </a:t>
            </a:r>
            <a:r>
              <a:rPr lang="nl-NL" b="1" dirty="0" err="1"/>
              <a:t>Perfekt</a:t>
            </a:r>
            <a:r>
              <a:rPr lang="nl-NL" b="1" dirty="0"/>
              <a:t>  </a:t>
            </a:r>
            <a:r>
              <a:rPr lang="nl-NL" sz="3600" dirty="0" err="1"/>
              <a:t>starke</a:t>
            </a:r>
            <a:r>
              <a:rPr lang="nl-NL" sz="3600" dirty="0"/>
              <a:t> </a:t>
            </a:r>
            <a:r>
              <a:rPr lang="nl-NL" sz="3600" dirty="0" err="1"/>
              <a:t>Verben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7132" y="1690687"/>
            <a:ext cx="7964859" cy="495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88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5063" y="457201"/>
            <a:ext cx="10972800" cy="1143000"/>
          </a:xfrm>
        </p:spPr>
        <p:txBody>
          <a:bodyPr/>
          <a:lstStyle/>
          <a:p>
            <a:r>
              <a:rPr lang="nl-NL" b="1" dirty="0" err="1"/>
              <a:t>Fünfer</a:t>
            </a:r>
            <a:r>
              <a:rPr lang="nl-NL" b="1" dirty="0"/>
              <a:t> </a:t>
            </a:r>
            <a:r>
              <a:rPr lang="nl-NL" dirty="0"/>
              <a:t>  “</a:t>
            </a:r>
            <a:r>
              <a:rPr lang="nl-NL" b="1" dirty="0"/>
              <a:t>ICH 1</a:t>
            </a:r>
            <a:r>
              <a:rPr lang="nl-NL" dirty="0"/>
              <a:t>”(= 5 </a:t>
            </a:r>
            <a:r>
              <a:rPr lang="nl-NL" dirty="0" err="1"/>
              <a:t>Sätze</a:t>
            </a:r>
            <a:r>
              <a:rPr lang="nl-NL" dirty="0"/>
              <a:t>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l-NL" sz="3200" dirty="0" err="1"/>
              <a:t>Ich</a:t>
            </a:r>
            <a:r>
              <a:rPr lang="nl-NL" sz="3200" dirty="0"/>
              <a:t> </a:t>
            </a:r>
            <a:r>
              <a:rPr lang="nl-NL" sz="3200" dirty="0" err="1"/>
              <a:t>heiße</a:t>
            </a:r>
            <a:r>
              <a:rPr lang="nl-NL" sz="3200" dirty="0"/>
              <a:t> </a:t>
            </a:r>
          </a:p>
          <a:p>
            <a:r>
              <a:rPr lang="nl-NL" sz="3200" dirty="0" err="1"/>
              <a:t>Ich</a:t>
            </a:r>
            <a:r>
              <a:rPr lang="nl-NL" sz="3200" dirty="0"/>
              <a:t> </a:t>
            </a:r>
            <a:r>
              <a:rPr lang="nl-NL" sz="3200" dirty="0" err="1"/>
              <a:t>komme</a:t>
            </a:r>
            <a:r>
              <a:rPr lang="nl-NL" sz="3200" dirty="0"/>
              <a:t> </a:t>
            </a:r>
            <a:r>
              <a:rPr lang="nl-NL" sz="3200" dirty="0" err="1"/>
              <a:t>aus</a:t>
            </a:r>
            <a:r>
              <a:rPr lang="nl-NL" sz="3200" dirty="0"/>
              <a:t> Deutschland</a:t>
            </a:r>
          </a:p>
          <a:p>
            <a:r>
              <a:rPr lang="nl-NL" sz="3200" dirty="0" err="1"/>
              <a:t>Ich</a:t>
            </a:r>
            <a:r>
              <a:rPr lang="nl-NL" sz="3200" dirty="0"/>
              <a:t> </a:t>
            </a:r>
            <a:r>
              <a:rPr lang="nl-NL" sz="3200" dirty="0" err="1"/>
              <a:t>wohne</a:t>
            </a:r>
            <a:r>
              <a:rPr lang="nl-NL" sz="3200" dirty="0"/>
              <a:t> in Herwen (NL)</a:t>
            </a:r>
          </a:p>
          <a:p>
            <a:r>
              <a:rPr lang="nl-NL" sz="3200" dirty="0" err="1"/>
              <a:t>Ich</a:t>
            </a:r>
            <a:r>
              <a:rPr lang="nl-NL" sz="3200" dirty="0"/>
              <a:t> </a:t>
            </a:r>
            <a:r>
              <a:rPr lang="nl-NL" sz="3200" dirty="0" err="1"/>
              <a:t>spreche</a:t>
            </a:r>
            <a:r>
              <a:rPr lang="nl-NL" sz="3200" dirty="0"/>
              <a:t> </a:t>
            </a:r>
            <a:r>
              <a:rPr lang="nl-NL" sz="3200" dirty="0" err="1"/>
              <a:t>Deutsch</a:t>
            </a:r>
            <a:r>
              <a:rPr lang="nl-NL" sz="3200" dirty="0"/>
              <a:t>, </a:t>
            </a:r>
            <a:r>
              <a:rPr lang="nl-NL" sz="3200" dirty="0" err="1"/>
              <a:t>Niederländisch</a:t>
            </a:r>
            <a:r>
              <a:rPr lang="nl-NL" sz="3200" dirty="0"/>
              <a:t> </a:t>
            </a:r>
            <a:r>
              <a:rPr lang="nl-NL" sz="3200" dirty="0" err="1"/>
              <a:t>und</a:t>
            </a:r>
            <a:r>
              <a:rPr lang="nl-NL" sz="3200" dirty="0"/>
              <a:t> </a:t>
            </a:r>
            <a:r>
              <a:rPr lang="nl-NL" sz="3200" dirty="0" err="1"/>
              <a:t>Englisch</a:t>
            </a:r>
            <a:r>
              <a:rPr lang="nl-NL" sz="3200" dirty="0"/>
              <a:t>.</a:t>
            </a:r>
          </a:p>
          <a:p>
            <a:r>
              <a:rPr lang="nl-NL" sz="3200" dirty="0" err="1"/>
              <a:t>Meine</a:t>
            </a:r>
            <a:r>
              <a:rPr lang="nl-NL" sz="3200" dirty="0"/>
              <a:t> </a:t>
            </a:r>
            <a:r>
              <a:rPr lang="nl-NL" sz="3200" dirty="0" err="1"/>
              <a:t>Mailadresse</a:t>
            </a:r>
            <a:r>
              <a:rPr lang="nl-NL" sz="3200" dirty="0"/>
              <a:t> </a:t>
            </a:r>
            <a:r>
              <a:rPr lang="nl-NL" sz="3200" dirty="0" err="1"/>
              <a:t>ist</a:t>
            </a:r>
            <a:r>
              <a:rPr lang="nl-NL" sz="3200" dirty="0"/>
              <a:t>: </a:t>
            </a:r>
            <a:r>
              <a:rPr lang="nl-NL" sz="3200" dirty="0">
                <a:hlinkClick r:id="rId2"/>
              </a:rPr>
              <a:t>a.faust@helicon.nl</a:t>
            </a:r>
            <a:endParaRPr lang="nl-NL" sz="3200" dirty="0"/>
          </a:p>
          <a:p>
            <a:endParaRPr lang="nl-NL" sz="3200" dirty="0"/>
          </a:p>
          <a:p>
            <a:pPr marL="0" indent="0">
              <a:buNone/>
            </a:pPr>
            <a:endParaRPr lang="nl-NL" sz="3200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37" y="1825625"/>
            <a:ext cx="2438400" cy="3560064"/>
          </a:xfrm>
        </p:spPr>
      </p:pic>
    </p:spTree>
    <p:extLst>
      <p:ext uri="{BB962C8B-B14F-4D97-AF65-F5344CB8AC3E}">
        <p14:creationId xmlns:p14="http://schemas.microsoft.com/office/powerpoint/2010/main" val="278997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nl-NL" b="1" dirty="0" err="1"/>
              <a:t>Konjugation</a:t>
            </a:r>
            <a:r>
              <a:rPr lang="nl-NL" b="1" dirty="0"/>
              <a:t> “</a:t>
            </a:r>
            <a:r>
              <a:rPr lang="nl-NL" b="1" dirty="0" err="1"/>
              <a:t>fahren</a:t>
            </a:r>
            <a:r>
              <a:rPr lang="nl-NL" b="1" dirty="0"/>
              <a:t>”: </a:t>
            </a:r>
            <a:r>
              <a:rPr lang="nl-NL" dirty="0">
                <a:solidFill>
                  <a:srgbClr val="FF0000"/>
                </a:solidFill>
              </a:rPr>
              <a:t>a 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 ä  </a:t>
            </a:r>
            <a:b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nl-NL" sz="2800" dirty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nl-NL" sz="28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starkes</a:t>
            </a:r>
            <a:r>
              <a:rPr lang="nl-NL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nl-NL" sz="28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Verb</a:t>
            </a:r>
            <a:r>
              <a:rPr lang="nl-NL" sz="2800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nl-NL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fahren</a:t>
            </a:r>
            <a:r>
              <a:rPr lang="nl-NL" sz="2800" dirty="0">
                <a:solidFill>
                  <a:srgbClr val="FF0000"/>
                </a:solidFill>
                <a:sym typeface="Wingdings" panose="05000000000000000000" pitchFamily="2" charset="2"/>
              </a:rPr>
              <a:t> – </a:t>
            </a:r>
            <a:r>
              <a:rPr lang="nl-NL" sz="2800" i="1" dirty="0" err="1">
                <a:solidFill>
                  <a:srgbClr val="FF0000"/>
                </a:solidFill>
                <a:sym typeface="Wingdings" panose="05000000000000000000" pitchFamily="2" charset="2"/>
              </a:rPr>
              <a:t>fuhr</a:t>
            </a:r>
            <a:r>
              <a:rPr lang="nl-NL" sz="2800" dirty="0">
                <a:solidFill>
                  <a:srgbClr val="FF0000"/>
                </a:solidFill>
                <a:sym typeface="Wingdings" panose="05000000000000000000" pitchFamily="2" charset="2"/>
              </a:rPr>
              <a:t> – </a:t>
            </a:r>
            <a:r>
              <a:rPr lang="nl-NL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ist</a:t>
            </a:r>
            <a:r>
              <a:rPr lang="nl-NL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nl-NL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gefahren</a:t>
            </a:r>
            <a:r>
              <a:rPr lang="nl-NL" sz="2800" dirty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2131424"/>
            <a:ext cx="5384800" cy="4525963"/>
          </a:xfrm>
        </p:spPr>
        <p:txBody>
          <a:bodyPr/>
          <a:lstStyle/>
          <a:p>
            <a:r>
              <a:rPr lang="nl-NL" dirty="0" err="1"/>
              <a:t>ich</a:t>
            </a:r>
            <a:r>
              <a:rPr lang="nl-NL" dirty="0"/>
              <a:t> </a:t>
            </a:r>
            <a:r>
              <a:rPr lang="nl-NL" dirty="0" err="1"/>
              <a:t>fahr</a:t>
            </a:r>
            <a:r>
              <a:rPr lang="nl-NL" dirty="0"/>
              <a:t> e</a:t>
            </a:r>
          </a:p>
          <a:p>
            <a:r>
              <a:rPr lang="nl-NL" dirty="0"/>
              <a:t>Du </a:t>
            </a:r>
            <a:r>
              <a:rPr lang="nl-NL" dirty="0" err="1"/>
              <a:t>f</a:t>
            </a:r>
            <a:r>
              <a:rPr lang="nl-NL" dirty="0" err="1">
                <a:solidFill>
                  <a:srgbClr val="FF0000"/>
                </a:solidFill>
              </a:rPr>
              <a:t>ä</a:t>
            </a:r>
            <a:r>
              <a:rPr lang="nl-NL" dirty="0" err="1"/>
              <a:t>hr</a:t>
            </a:r>
            <a:r>
              <a:rPr lang="nl-NL" dirty="0"/>
              <a:t> st</a:t>
            </a:r>
          </a:p>
          <a:p>
            <a:r>
              <a:rPr lang="nl-NL" dirty="0" err="1"/>
              <a:t>wir</a:t>
            </a:r>
            <a:r>
              <a:rPr lang="nl-NL" dirty="0"/>
              <a:t> / </a:t>
            </a:r>
            <a:r>
              <a:rPr lang="nl-NL" dirty="0" err="1"/>
              <a:t>sie</a:t>
            </a:r>
            <a:r>
              <a:rPr lang="nl-NL" dirty="0"/>
              <a:t> / es </a:t>
            </a:r>
            <a:r>
              <a:rPr lang="nl-NL" dirty="0" err="1"/>
              <a:t>f</a:t>
            </a:r>
            <a:r>
              <a:rPr lang="nl-NL" dirty="0" err="1">
                <a:solidFill>
                  <a:srgbClr val="FF0000"/>
                </a:solidFill>
              </a:rPr>
              <a:t>ä</a:t>
            </a:r>
            <a:r>
              <a:rPr lang="nl-NL" dirty="0" err="1"/>
              <a:t>hr</a:t>
            </a:r>
            <a:r>
              <a:rPr lang="nl-NL" dirty="0"/>
              <a:t> t</a:t>
            </a:r>
          </a:p>
          <a:p>
            <a:r>
              <a:rPr lang="nl-NL" dirty="0" err="1"/>
              <a:t>wir</a:t>
            </a:r>
            <a:r>
              <a:rPr lang="nl-NL" dirty="0"/>
              <a:t> </a:t>
            </a:r>
            <a:r>
              <a:rPr lang="nl-NL" dirty="0" err="1"/>
              <a:t>fahr</a:t>
            </a:r>
            <a:r>
              <a:rPr lang="nl-NL" dirty="0"/>
              <a:t> en</a:t>
            </a:r>
          </a:p>
          <a:p>
            <a:r>
              <a:rPr lang="nl-NL" dirty="0" err="1"/>
              <a:t>ihr</a:t>
            </a:r>
            <a:r>
              <a:rPr lang="nl-NL" dirty="0"/>
              <a:t> </a:t>
            </a:r>
            <a:r>
              <a:rPr lang="nl-NL" dirty="0" err="1"/>
              <a:t>fahr</a:t>
            </a:r>
            <a:r>
              <a:rPr lang="nl-NL" dirty="0"/>
              <a:t> t </a:t>
            </a:r>
          </a:p>
          <a:p>
            <a:r>
              <a:rPr lang="nl-NL" dirty="0" err="1"/>
              <a:t>sie</a:t>
            </a:r>
            <a:r>
              <a:rPr lang="nl-NL" dirty="0"/>
              <a:t> </a:t>
            </a:r>
            <a:r>
              <a:rPr lang="nl-NL" dirty="0" err="1"/>
              <a:t>fahr</a:t>
            </a:r>
            <a:r>
              <a:rPr lang="nl-NL" dirty="0"/>
              <a:t> en </a:t>
            </a:r>
          </a:p>
          <a:p>
            <a:r>
              <a:rPr lang="nl-NL" dirty="0" err="1"/>
              <a:t>Sie</a:t>
            </a:r>
            <a:r>
              <a:rPr lang="nl-NL" dirty="0"/>
              <a:t> </a:t>
            </a:r>
            <a:r>
              <a:rPr lang="nl-NL" dirty="0" err="1"/>
              <a:t>fahr</a:t>
            </a:r>
            <a:r>
              <a:rPr lang="nl-NL" dirty="0"/>
              <a:t> 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2131423"/>
            <a:ext cx="5384800" cy="4525963"/>
          </a:xfrm>
        </p:spPr>
        <p:txBody>
          <a:bodyPr/>
          <a:lstStyle/>
          <a:p>
            <a:r>
              <a:rPr lang="nl-NL" dirty="0" err="1"/>
              <a:t>Ich</a:t>
            </a:r>
            <a:r>
              <a:rPr lang="nl-NL" dirty="0"/>
              <a:t> ras e</a:t>
            </a:r>
          </a:p>
          <a:p>
            <a:r>
              <a:rPr lang="nl-NL" dirty="0"/>
              <a:t>Du ras t</a:t>
            </a:r>
          </a:p>
          <a:p>
            <a:r>
              <a:rPr lang="nl-NL" dirty="0"/>
              <a:t>Er / </a:t>
            </a:r>
            <a:r>
              <a:rPr lang="nl-NL" dirty="0" err="1"/>
              <a:t>sie</a:t>
            </a:r>
            <a:r>
              <a:rPr lang="nl-NL" dirty="0"/>
              <a:t> / es ras t</a:t>
            </a:r>
          </a:p>
          <a:p>
            <a:r>
              <a:rPr lang="nl-NL" dirty="0" err="1"/>
              <a:t>Wir</a:t>
            </a:r>
            <a:r>
              <a:rPr lang="nl-NL" dirty="0"/>
              <a:t> ras en</a:t>
            </a:r>
          </a:p>
          <a:p>
            <a:r>
              <a:rPr lang="nl-NL" dirty="0" err="1"/>
              <a:t>Ihr</a:t>
            </a:r>
            <a:r>
              <a:rPr lang="nl-NL" dirty="0"/>
              <a:t> ras t</a:t>
            </a:r>
          </a:p>
          <a:p>
            <a:r>
              <a:rPr lang="nl-NL" dirty="0" err="1"/>
              <a:t>Sie</a:t>
            </a:r>
            <a:r>
              <a:rPr lang="nl-NL" dirty="0"/>
              <a:t> ras en </a:t>
            </a:r>
          </a:p>
          <a:p>
            <a:r>
              <a:rPr lang="nl-NL" dirty="0" err="1"/>
              <a:t>Sie</a:t>
            </a:r>
            <a:r>
              <a:rPr lang="nl-NL" dirty="0"/>
              <a:t> ras en</a:t>
            </a:r>
          </a:p>
        </p:txBody>
      </p:sp>
    </p:spTree>
    <p:extLst>
      <p:ext uri="{BB962C8B-B14F-4D97-AF65-F5344CB8AC3E}">
        <p14:creationId xmlns:p14="http://schemas.microsoft.com/office/powerpoint/2010/main" val="31344601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44901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000" b="1" dirty="0" err="1"/>
              <a:t>Konjugation</a:t>
            </a:r>
            <a:r>
              <a:rPr lang="nl-NL" sz="4000" b="1" dirty="0"/>
              <a:t> </a:t>
            </a:r>
            <a:r>
              <a:rPr lang="nl-NL" sz="4000" dirty="0"/>
              <a:t>“</a:t>
            </a:r>
            <a:r>
              <a:rPr lang="nl-NL" sz="4000" b="1" dirty="0" err="1"/>
              <a:t>sprechen</a:t>
            </a:r>
            <a:r>
              <a:rPr lang="nl-NL" sz="4000" dirty="0"/>
              <a:t>”  </a:t>
            </a:r>
            <a:r>
              <a:rPr lang="nl-NL" sz="4000" b="1" dirty="0">
                <a:solidFill>
                  <a:srgbClr val="FF0000"/>
                </a:solidFill>
              </a:rPr>
              <a:t>e </a:t>
            </a:r>
            <a:r>
              <a:rPr lang="nl-NL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nl-NL" sz="4000" b="1" i="1" dirty="0">
                <a:solidFill>
                  <a:srgbClr val="FF0000"/>
                </a:solidFill>
                <a:sym typeface="Wingdings" panose="05000000000000000000" pitchFamily="2" charset="2"/>
              </a:rPr>
              <a:t>i   </a:t>
            </a:r>
            <a:r>
              <a:rPr lang="nl-NL" sz="4000" b="1" i="1" dirty="0">
                <a:sym typeface="Wingdings" panose="05000000000000000000" pitchFamily="2" charset="2"/>
              </a:rPr>
              <a:t>“</a:t>
            </a:r>
            <a:r>
              <a:rPr lang="nl-NL" sz="4000" b="1" dirty="0" err="1">
                <a:sym typeface="Wingdings" panose="05000000000000000000" pitchFamily="2" charset="2"/>
              </a:rPr>
              <a:t>lesen</a:t>
            </a:r>
            <a:r>
              <a:rPr lang="nl-NL" sz="4000" b="1" dirty="0">
                <a:sym typeface="Wingdings" panose="05000000000000000000" pitchFamily="2" charset="2"/>
              </a:rPr>
              <a:t>” </a:t>
            </a:r>
            <a:r>
              <a:rPr lang="nl-NL" sz="4000" b="1" dirty="0" err="1">
                <a:sym typeface="Wingdings" panose="05000000000000000000" pitchFamily="2" charset="2"/>
              </a:rPr>
              <a:t>eeeee</a:t>
            </a:r>
            <a:br>
              <a:rPr lang="nl-NL" sz="4000" b="1" dirty="0">
                <a:sym typeface="Wingdings" panose="05000000000000000000" pitchFamily="2" charset="2"/>
              </a:rPr>
            </a:br>
            <a:r>
              <a:rPr lang="nl-NL" sz="2200" b="1" dirty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nl-NL" sz="22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starke</a:t>
            </a:r>
            <a:r>
              <a:rPr lang="nl-NL" sz="22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nl-NL" sz="22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Verben</a:t>
            </a:r>
            <a:r>
              <a:rPr lang="nl-NL" sz="2200" b="1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nl-NL" sz="2200" dirty="0" err="1">
                <a:solidFill>
                  <a:srgbClr val="FF0000"/>
                </a:solidFill>
                <a:sym typeface="Wingdings" panose="05000000000000000000" pitchFamily="2" charset="2"/>
              </a:rPr>
              <a:t>sprechen</a:t>
            </a:r>
            <a:r>
              <a:rPr lang="nl-NL" sz="2200" dirty="0">
                <a:solidFill>
                  <a:srgbClr val="FF0000"/>
                </a:solidFill>
                <a:sym typeface="Wingdings" panose="05000000000000000000" pitchFamily="2" charset="2"/>
              </a:rPr>
              <a:t> – </a:t>
            </a:r>
            <a:r>
              <a:rPr lang="nl-NL" sz="2200" i="1" dirty="0" err="1">
                <a:solidFill>
                  <a:srgbClr val="FF0000"/>
                </a:solidFill>
                <a:sym typeface="Wingdings" panose="05000000000000000000" pitchFamily="2" charset="2"/>
              </a:rPr>
              <a:t>sprach</a:t>
            </a:r>
            <a:r>
              <a:rPr lang="nl-NL" sz="2200" dirty="0">
                <a:solidFill>
                  <a:srgbClr val="FF0000"/>
                </a:solidFill>
                <a:sym typeface="Wingdings" panose="05000000000000000000" pitchFamily="2" charset="2"/>
              </a:rPr>
              <a:t> – hat </a:t>
            </a:r>
            <a:r>
              <a:rPr lang="nl-NL" sz="2200" dirty="0" err="1">
                <a:solidFill>
                  <a:srgbClr val="FF0000"/>
                </a:solidFill>
                <a:sym typeface="Wingdings" panose="05000000000000000000" pitchFamily="2" charset="2"/>
              </a:rPr>
              <a:t>gesprochen</a:t>
            </a:r>
            <a:r>
              <a:rPr lang="nl-NL" sz="22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nl-NL" sz="2200" dirty="0" err="1">
                <a:solidFill>
                  <a:srgbClr val="FF0000"/>
                </a:solidFill>
                <a:sym typeface="Wingdings" panose="05000000000000000000" pitchFamily="2" charset="2"/>
              </a:rPr>
              <a:t>lesen</a:t>
            </a:r>
            <a:r>
              <a:rPr lang="nl-NL" sz="2200" dirty="0">
                <a:solidFill>
                  <a:srgbClr val="FF0000"/>
                </a:solidFill>
                <a:sym typeface="Wingdings" panose="05000000000000000000" pitchFamily="2" charset="2"/>
              </a:rPr>
              <a:t> – </a:t>
            </a:r>
            <a:r>
              <a:rPr lang="nl-NL" sz="2200" i="1" dirty="0">
                <a:solidFill>
                  <a:srgbClr val="FF0000"/>
                </a:solidFill>
                <a:sym typeface="Wingdings" panose="05000000000000000000" pitchFamily="2" charset="2"/>
              </a:rPr>
              <a:t>las</a:t>
            </a:r>
            <a:r>
              <a:rPr lang="nl-NL" sz="2200" dirty="0">
                <a:solidFill>
                  <a:srgbClr val="FF0000"/>
                </a:solidFill>
                <a:sym typeface="Wingdings" panose="05000000000000000000" pitchFamily="2" charset="2"/>
              </a:rPr>
              <a:t> – hat </a:t>
            </a:r>
            <a:r>
              <a:rPr lang="nl-NL" sz="2200" dirty="0" err="1">
                <a:solidFill>
                  <a:srgbClr val="FF0000"/>
                </a:solidFill>
                <a:sym typeface="Wingdings" panose="05000000000000000000" pitchFamily="2" charset="2"/>
              </a:rPr>
              <a:t>gelesen</a:t>
            </a:r>
            <a:r>
              <a:rPr lang="nl-NL" sz="2200" b="1" dirty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endParaRPr lang="nl-NL" sz="2200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2332037"/>
            <a:ext cx="5384800" cy="4525963"/>
          </a:xfrm>
        </p:spPr>
        <p:txBody>
          <a:bodyPr>
            <a:normAutofit lnSpcReduction="10000"/>
          </a:bodyPr>
          <a:lstStyle/>
          <a:p>
            <a:r>
              <a:rPr lang="nl-NL" sz="3600" dirty="0" err="1"/>
              <a:t>ich</a:t>
            </a:r>
            <a:r>
              <a:rPr lang="nl-NL" sz="3600" dirty="0"/>
              <a:t> 		</a:t>
            </a:r>
            <a:r>
              <a:rPr lang="nl-NL" sz="3600" dirty="0" err="1"/>
              <a:t>sprech</a:t>
            </a:r>
            <a:r>
              <a:rPr lang="nl-NL" sz="3600" dirty="0"/>
              <a:t> e</a:t>
            </a:r>
          </a:p>
          <a:p>
            <a:r>
              <a:rPr lang="nl-NL" sz="3600" dirty="0"/>
              <a:t>du  	</a:t>
            </a:r>
            <a:r>
              <a:rPr lang="nl-NL" sz="3600" dirty="0" err="1"/>
              <a:t>spr</a:t>
            </a:r>
            <a:r>
              <a:rPr lang="nl-NL" sz="3600" i="1" dirty="0" err="1">
                <a:solidFill>
                  <a:srgbClr val="FF0000"/>
                </a:solidFill>
              </a:rPr>
              <a:t>i</a:t>
            </a:r>
            <a:r>
              <a:rPr lang="nl-NL" sz="3600" dirty="0" err="1"/>
              <a:t>ch</a:t>
            </a:r>
            <a:r>
              <a:rPr lang="nl-NL" sz="3600" dirty="0"/>
              <a:t> st </a:t>
            </a:r>
          </a:p>
          <a:p>
            <a:r>
              <a:rPr lang="nl-NL" sz="3600" dirty="0"/>
              <a:t>er / </a:t>
            </a:r>
            <a:r>
              <a:rPr lang="nl-NL" sz="3600" dirty="0" err="1"/>
              <a:t>sie</a:t>
            </a:r>
            <a:r>
              <a:rPr lang="nl-NL" sz="3600" dirty="0"/>
              <a:t> / es  </a:t>
            </a:r>
            <a:r>
              <a:rPr lang="nl-NL" sz="3600" dirty="0" err="1"/>
              <a:t>spr</a:t>
            </a:r>
            <a:r>
              <a:rPr lang="nl-NL" sz="3600" i="1" dirty="0" err="1">
                <a:solidFill>
                  <a:srgbClr val="FF0000"/>
                </a:solidFill>
              </a:rPr>
              <a:t>i</a:t>
            </a:r>
            <a:r>
              <a:rPr lang="nl-NL" sz="3600" dirty="0" err="1"/>
              <a:t>ch</a:t>
            </a:r>
            <a:r>
              <a:rPr lang="nl-NL" sz="3600" dirty="0"/>
              <a:t> t</a:t>
            </a:r>
          </a:p>
          <a:p>
            <a:r>
              <a:rPr lang="nl-NL" sz="3600" dirty="0" err="1"/>
              <a:t>wir</a:t>
            </a:r>
            <a:r>
              <a:rPr lang="nl-NL" sz="3600" dirty="0"/>
              <a:t> 	</a:t>
            </a:r>
            <a:r>
              <a:rPr lang="nl-NL" sz="3600" dirty="0" err="1"/>
              <a:t>sprech</a:t>
            </a:r>
            <a:r>
              <a:rPr lang="nl-NL" sz="3600" dirty="0"/>
              <a:t> en</a:t>
            </a:r>
          </a:p>
          <a:p>
            <a:r>
              <a:rPr lang="nl-NL" sz="3600" dirty="0" err="1"/>
              <a:t>ihr</a:t>
            </a:r>
            <a:r>
              <a:rPr lang="nl-NL" sz="3600" dirty="0"/>
              <a:t> 		</a:t>
            </a:r>
            <a:r>
              <a:rPr lang="nl-NL" sz="3600" dirty="0" err="1"/>
              <a:t>sprech</a:t>
            </a:r>
            <a:r>
              <a:rPr lang="nl-NL" sz="3600" dirty="0"/>
              <a:t> t </a:t>
            </a:r>
          </a:p>
          <a:p>
            <a:r>
              <a:rPr lang="nl-NL" sz="3600" dirty="0" err="1"/>
              <a:t>sie</a:t>
            </a:r>
            <a:r>
              <a:rPr lang="nl-NL" sz="3600" dirty="0"/>
              <a:t> 		</a:t>
            </a:r>
            <a:r>
              <a:rPr lang="nl-NL" sz="3600" dirty="0" err="1"/>
              <a:t>sprech</a:t>
            </a:r>
            <a:r>
              <a:rPr lang="nl-NL" sz="3600" dirty="0"/>
              <a:t> en</a:t>
            </a:r>
          </a:p>
          <a:p>
            <a:r>
              <a:rPr lang="nl-NL" sz="3600" dirty="0" err="1"/>
              <a:t>Sie</a:t>
            </a:r>
            <a:r>
              <a:rPr lang="nl-NL" sz="3600" dirty="0"/>
              <a:t> 		</a:t>
            </a:r>
            <a:r>
              <a:rPr lang="nl-NL" sz="3600" dirty="0" err="1"/>
              <a:t>sprech</a:t>
            </a:r>
            <a:r>
              <a:rPr lang="nl-NL" sz="3600" dirty="0"/>
              <a:t> 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2332037"/>
            <a:ext cx="5384800" cy="4525963"/>
          </a:xfrm>
        </p:spPr>
        <p:txBody>
          <a:bodyPr>
            <a:normAutofit lnSpcReduction="10000"/>
          </a:bodyPr>
          <a:lstStyle/>
          <a:p>
            <a:r>
              <a:rPr lang="nl-NL" sz="3600" dirty="0" err="1"/>
              <a:t>ich</a:t>
            </a:r>
            <a:r>
              <a:rPr lang="nl-NL" sz="3600" dirty="0"/>
              <a:t> 		les e</a:t>
            </a:r>
          </a:p>
          <a:p>
            <a:r>
              <a:rPr lang="nl-NL" sz="3600" dirty="0"/>
              <a:t>du 		l</a:t>
            </a:r>
            <a:r>
              <a:rPr lang="nl-NL" sz="3600" i="1" dirty="0">
                <a:solidFill>
                  <a:srgbClr val="FF0000"/>
                </a:solidFill>
              </a:rPr>
              <a:t>ie</a:t>
            </a:r>
            <a:r>
              <a:rPr lang="nl-NL" sz="3600" dirty="0"/>
              <a:t>s t</a:t>
            </a:r>
          </a:p>
          <a:p>
            <a:r>
              <a:rPr lang="nl-NL" sz="3600" dirty="0"/>
              <a:t>er / </a:t>
            </a:r>
            <a:r>
              <a:rPr lang="nl-NL" sz="3600" dirty="0" err="1"/>
              <a:t>sie</a:t>
            </a:r>
            <a:r>
              <a:rPr lang="nl-NL" sz="3600" dirty="0"/>
              <a:t> / es l</a:t>
            </a:r>
            <a:r>
              <a:rPr lang="nl-NL" sz="3600" i="1" dirty="0">
                <a:solidFill>
                  <a:srgbClr val="FF0000"/>
                </a:solidFill>
              </a:rPr>
              <a:t>ie</a:t>
            </a:r>
            <a:r>
              <a:rPr lang="nl-NL" sz="3600" dirty="0"/>
              <a:t>s t</a:t>
            </a:r>
          </a:p>
          <a:p>
            <a:r>
              <a:rPr lang="nl-NL" sz="3600" dirty="0" err="1"/>
              <a:t>wir</a:t>
            </a:r>
            <a:r>
              <a:rPr lang="nl-NL" sz="3600" dirty="0"/>
              <a:t> 	les en</a:t>
            </a:r>
          </a:p>
          <a:p>
            <a:r>
              <a:rPr lang="nl-NL" sz="3600" dirty="0" err="1"/>
              <a:t>ihr</a:t>
            </a:r>
            <a:r>
              <a:rPr lang="nl-NL" sz="3600" dirty="0"/>
              <a:t> 		les t</a:t>
            </a:r>
          </a:p>
          <a:p>
            <a:r>
              <a:rPr lang="nl-NL" sz="3600" dirty="0" err="1"/>
              <a:t>sie</a:t>
            </a:r>
            <a:r>
              <a:rPr lang="nl-NL" sz="3600" dirty="0"/>
              <a:t> 		les en</a:t>
            </a:r>
          </a:p>
          <a:p>
            <a:r>
              <a:rPr lang="nl-NL" sz="3600" dirty="0" err="1"/>
              <a:t>Sie</a:t>
            </a:r>
            <a:r>
              <a:rPr lang="nl-NL" sz="3600" dirty="0"/>
              <a:t> 		les en</a:t>
            </a:r>
          </a:p>
        </p:txBody>
      </p:sp>
    </p:spTree>
    <p:extLst>
      <p:ext uri="{BB962C8B-B14F-4D97-AF65-F5344CB8AC3E}">
        <p14:creationId xmlns:p14="http://schemas.microsoft.com/office/powerpoint/2010/main" val="190920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/>
              <a:t>FÜNFER</a:t>
            </a:r>
            <a:r>
              <a:rPr lang="nl-NL" dirty="0"/>
              <a:t> “</a:t>
            </a:r>
            <a:r>
              <a:rPr lang="nl-NL" b="1" dirty="0"/>
              <a:t>SMALLTALK</a:t>
            </a:r>
            <a:r>
              <a:rPr lang="nl-NL" dirty="0"/>
              <a:t>”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Guten Tag, wie geht es </a:t>
            </a:r>
            <a:r>
              <a:rPr lang="de-DE" b="1" dirty="0"/>
              <a:t>Ihnen</a:t>
            </a:r>
            <a:r>
              <a:rPr lang="de-DE" dirty="0"/>
              <a:t>? </a:t>
            </a:r>
          </a:p>
          <a:p>
            <a:r>
              <a:rPr lang="de-DE" dirty="0"/>
              <a:t>Danke, gut; und Ihnen? </a:t>
            </a:r>
          </a:p>
          <a:p>
            <a:r>
              <a:rPr lang="de-DE" dirty="0"/>
              <a:t>Wo kommen </a:t>
            </a:r>
            <a:r>
              <a:rPr lang="de-DE" b="1" dirty="0"/>
              <a:t>Sie</a:t>
            </a:r>
            <a:r>
              <a:rPr lang="de-DE" dirty="0"/>
              <a:t> her / was machen </a:t>
            </a:r>
            <a:r>
              <a:rPr lang="de-DE" b="1" dirty="0"/>
              <a:t>Sie</a:t>
            </a:r>
            <a:r>
              <a:rPr lang="de-DE" dirty="0"/>
              <a:t> beruflich?</a:t>
            </a:r>
          </a:p>
          <a:p>
            <a:r>
              <a:rPr lang="de-DE" dirty="0"/>
              <a:t>Hatten </a:t>
            </a:r>
            <a:r>
              <a:rPr lang="de-DE" b="1" dirty="0"/>
              <a:t>Sie</a:t>
            </a:r>
            <a:r>
              <a:rPr lang="de-DE" dirty="0"/>
              <a:t> eine angenehme </a:t>
            </a:r>
            <a:r>
              <a:rPr lang="de-DE" b="1" dirty="0"/>
              <a:t>Reise</a:t>
            </a:r>
            <a:r>
              <a:rPr lang="de-DE" dirty="0"/>
              <a:t>? </a:t>
            </a:r>
          </a:p>
          <a:p>
            <a:r>
              <a:rPr lang="de-DE" dirty="0"/>
              <a:t>Es ist schön, dass </a:t>
            </a:r>
            <a:r>
              <a:rPr lang="de-DE" b="1" dirty="0"/>
              <a:t>ich</a:t>
            </a:r>
            <a:r>
              <a:rPr lang="de-DE" dirty="0"/>
              <a:t> </a:t>
            </a:r>
            <a:r>
              <a:rPr lang="de-DE" b="1" dirty="0"/>
              <a:t>Sie</a:t>
            </a:r>
            <a:r>
              <a:rPr lang="de-DE" dirty="0"/>
              <a:t> kennengelernt habe. 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00B0F0"/>
                </a:solidFill>
              </a:rPr>
              <a:t>Geen “</a:t>
            </a:r>
            <a:r>
              <a:rPr lang="nl-NL" dirty="0" err="1">
                <a:solidFill>
                  <a:srgbClr val="00B0F0"/>
                </a:solidFill>
              </a:rPr>
              <a:t>mit</a:t>
            </a:r>
            <a:r>
              <a:rPr lang="nl-NL" dirty="0">
                <a:solidFill>
                  <a:srgbClr val="00B0F0"/>
                </a:solidFill>
              </a:rPr>
              <a:t>”!!!! </a:t>
            </a:r>
            <a:r>
              <a:rPr lang="nl-NL" sz="2000" i="1" dirty="0"/>
              <a:t>(hoe gaat het </a:t>
            </a:r>
            <a:r>
              <a:rPr lang="nl-NL" sz="2000" i="1" u="sng" dirty="0"/>
              <a:t>met</a:t>
            </a:r>
            <a:r>
              <a:rPr lang="nl-NL" sz="2000" i="1" dirty="0"/>
              <a:t> </a:t>
            </a:r>
            <a:r>
              <a:rPr lang="nl-NL" sz="2000" b="1" i="1" dirty="0"/>
              <a:t>u</a:t>
            </a:r>
            <a:r>
              <a:rPr lang="nl-NL" sz="2000" i="1" dirty="0"/>
              <a:t>?)</a:t>
            </a:r>
          </a:p>
          <a:p>
            <a:r>
              <a:rPr lang="nl-NL" i="1" dirty="0"/>
              <a:t>Dank u, goed; en </a:t>
            </a:r>
            <a:r>
              <a:rPr lang="nl-NL" i="1" u="sng" dirty="0"/>
              <a:t>met</a:t>
            </a:r>
            <a:r>
              <a:rPr lang="nl-NL" i="1" dirty="0"/>
              <a:t> u? </a:t>
            </a:r>
            <a:endParaRPr lang="nl-NL" sz="2000" i="1" dirty="0"/>
          </a:p>
          <a:p>
            <a:r>
              <a:rPr lang="nl-NL" i="1" dirty="0"/>
              <a:t>Waar komt </a:t>
            </a:r>
            <a:r>
              <a:rPr lang="nl-NL" b="1" i="1" dirty="0"/>
              <a:t>u </a:t>
            </a:r>
            <a:r>
              <a:rPr lang="nl-NL" i="1" dirty="0"/>
              <a:t>vandaan / wat doet </a:t>
            </a:r>
            <a:r>
              <a:rPr lang="nl-NL" b="1" i="1" dirty="0"/>
              <a:t>u</a:t>
            </a:r>
            <a:r>
              <a:rPr lang="nl-NL" i="1" dirty="0"/>
              <a:t> als beroep? </a:t>
            </a:r>
            <a:r>
              <a:rPr lang="nl-NL" b="1" dirty="0"/>
              <a:t>O </a:t>
            </a:r>
            <a:r>
              <a:rPr lang="nl-NL" dirty="0"/>
              <a:t>= ?</a:t>
            </a:r>
            <a:endParaRPr lang="nl-NL" i="1" dirty="0"/>
          </a:p>
          <a:p>
            <a:r>
              <a:rPr lang="nl-NL" i="1" dirty="0"/>
              <a:t>Had </a:t>
            </a:r>
            <a:r>
              <a:rPr lang="nl-NL" b="1" i="1" dirty="0"/>
              <a:t>u</a:t>
            </a:r>
            <a:r>
              <a:rPr lang="nl-NL" i="1" dirty="0"/>
              <a:t> een aangename </a:t>
            </a:r>
            <a:r>
              <a:rPr lang="nl-NL" b="1" i="1" dirty="0"/>
              <a:t>reis</a:t>
            </a:r>
            <a:r>
              <a:rPr lang="nl-NL" i="1" dirty="0"/>
              <a:t>?           	</a:t>
            </a:r>
            <a:r>
              <a:rPr lang="nl-NL" b="1" dirty="0"/>
              <a:t>O</a:t>
            </a:r>
            <a:r>
              <a:rPr lang="nl-NL" dirty="0"/>
              <a:t> = </a:t>
            </a:r>
            <a:r>
              <a:rPr lang="nl-NL" dirty="0" err="1"/>
              <a:t>Sie</a:t>
            </a:r>
            <a:r>
              <a:rPr lang="nl-NL" dirty="0"/>
              <a:t>, </a:t>
            </a:r>
            <a:r>
              <a:rPr lang="nl-NL" b="1" dirty="0"/>
              <a:t>LV</a:t>
            </a:r>
            <a:r>
              <a:rPr lang="nl-NL" dirty="0"/>
              <a:t> = </a:t>
            </a:r>
            <a:r>
              <a:rPr lang="nl-NL" dirty="0" err="1"/>
              <a:t>eine</a:t>
            </a:r>
            <a:r>
              <a:rPr lang="nl-NL" dirty="0"/>
              <a:t> </a:t>
            </a:r>
            <a:r>
              <a:rPr lang="nl-NL" dirty="0" err="1"/>
              <a:t>Reise</a:t>
            </a:r>
            <a:endParaRPr lang="nl-NL" dirty="0"/>
          </a:p>
          <a:p>
            <a:r>
              <a:rPr lang="nl-NL" i="1" dirty="0"/>
              <a:t>Fijn dat ik U ontmoet heb.</a:t>
            </a:r>
            <a:endParaRPr lang="nl-NL" sz="1600" dirty="0"/>
          </a:p>
          <a:p>
            <a:pPr marL="0" indent="0">
              <a:buNone/>
            </a:pPr>
            <a:r>
              <a:rPr lang="nl-NL" sz="1600" i="1" dirty="0"/>
              <a:t>	</a:t>
            </a:r>
            <a:r>
              <a:rPr lang="nl-NL" b="1" dirty="0"/>
              <a:t>O</a:t>
            </a:r>
            <a:r>
              <a:rPr lang="nl-NL" sz="1600" b="1" dirty="0"/>
              <a:t> </a:t>
            </a:r>
            <a:r>
              <a:rPr lang="nl-NL" b="1" dirty="0"/>
              <a:t>= </a:t>
            </a:r>
            <a:r>
              <a:rPr lang="nl-NL" dirty="0" err="1"/>
              <a:t>ich</a:t>
            </a:r>
            <a:r>
              <a:rPr lang="nl-NL" dirty="0"/>
              <a:t>,</a:t>
            </a:r>
            <a:r>
              <a:rPr lang="nl-NL" b="1" dirty="0"/>
              <a:t> LV </a:t>
            </a:r>
            <a:r>
              <a:rPr lang="nl-NL" dirty="0"/>
              <a:t>= </a:t>
            </a:r>
            <a:r>
              <a:rPr lang="nl-NL" dirty="0" err="1"/>
              <a:t>Sie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266055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Fragen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sz="4000" dirty="0" err="1"/>
              <a:t>Wer</a:t>
            </a:r>
            <a:r>
              <a:rPr lang="nl-NL" sz="4000" dirty="0"/>
              <a:t>?  </a:t>
            </a:r>
            <a:r>
              <a:rPr lang="nl-NL" sz="2000" dirty="0"/>
              <a:t>(</a:t>
            </a:r>
            <a:r>
              <a:rPr lang="nl-NL" sz="2000" dirty="0">
                <a:solidFill>
                  <a:srgbClr val="0070C0"/>
                </a:solidFill>
              </a:rPr>
              <a:t>+1</a:t>
            </a:r>
            <a:r>
              <a:rPr lang="nl-NL" sz="2000" dirty="0"/>
              <a:t>)</a:t>
            </a:r>
            <a:endParaRPr lang="nl-NL" sz="4000" dirty="0"/>
          </a:p>
          <a:p>
            <a:r>
              <a:rPr lang="nl-NL" sz="4000" dirty="0"/>
              <a:t>Wen? </a:t>
            </a:r>
            <a:r>
              <a:rPr lang="nl-NL" sz="2000" dirty="0"/>
              <a:t>(</a:t>
            </a:r>
            <a:r>
              <a:rPr lang="nl-NL" sz="2000" dirty="0">
                <a:solidFill>
                  <a:srgbClr val="FF0000"/>
                </a:solidFill>
              </a:rPr>
              <a:t>+4</a:t>
            </a:r>
            <a:r>
              <a:rPr lang="nl-NL" sz="2000" dirty="0"/>
              <a:t>)</a:t>
            </a:r>
          </a:p>
          <a:p>
            <a:r>
              <a:rPr lang="nl-NL" sz="4000" dirty="0"/>
              <a:t>Wie?</a:t>
            </a:r>
          </a:p>
          <a:p>
            <a:r>
              <a:rPr lang="nl-NL" sz="4000" dirty="0" err="1"/>
              <a:t>Wann</a:t>
            </a:r>
            <a:r>
              <a:rPr lang="nl-NL" sz="4000" dirty="0"/>
              <a:t>? </a:t>
            </a:r>
          </a:p>
          <a:p>
            <a:r>
              <a:rPr lang="nl-NL" sz="4000" dirty="0"/>
              <a:t>Was?</a:t>
            </a:r>
          </a:p>
          <a:p>
            <a:r>
              <a:rPr lang="nl-NL" sz="4000" dirty="0"/>
              <a:t>Wo?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sz="3200" dirty="0" err="1"/>
              <a:t>Wer</a:t>
            </a:r>
            <a:r>
              <a:rPr lang="nl-NL" sz="3200" dirty="0"/>
              <a:t> </a:t>
            </a:r>
            <a:r>
              <a:rPr lang="nl-NL" sz="3200" dirty="0" err="1"/>
              <a:t>fährt</a:t>
            </a:r>
            <a:r>
              <a:rPr lang="nl-NL" sz="3200" dirty="0"/>
              <a:t> </a:t>
            </a:r>
            <a:r>
              <a:rPr lang="nl-NL" sz="3200" dirty="0" err="1"/>
              <a:t>mit</a:t>
            </a:r>
            <a:r>
              <a:rPr lang="nl-NL" sz="3200" dirty="0"/>
              <a:t> </a:t>
            </a:r>
            <a:r>
              <a:rPr lang="nl-NL" sz="3200" dirty="0" err="1"/>
              <a:t>dem</a:t>
            </a:r>
            <a:r>
              <a:rPr lang="nl-NL" sz="3200" dirty="0"/>
              <a:t> </a:t>
            </a:r>
            <a:r>
              <a:rPr lang="nl-NL" sz="3200" dirty="0" err="1"/>
              <a:t>Zug</a:t>
            </a:r>
            <a:r>
              <a:rPr lang="nl-NL" sz="3200" dirty="0"/>
              <a:t>?</a:t>
            </a:r>
          </a:p>
          <a:p>
            <a:r>
              <a:rPr lang="nl-NL" sz="3200" dirty="0"/>
              <a:t>Wen </a:t>
            </a:r>
            <a:r>
              <a:rPr lang="nl-NL" sz="3200" dirty="0" err="1"/>
              <a:t>hast</a:t>
            </a:r>
            <a:r>
              <a:rPr lang="nl-NL" sz="3200" dirty="0"/>
              <a:t> du </a:t>
            </a:r>
            <a:r>
              <a:rPr lang="nl-NL" sz="3200" dirty="0" err="1"/>
              <a:t>gesehen</a:t>
            </a:r>
            <a:r>
              <a:rPr lang="nl-NL" sz="3200" dirty="0"/>
              <a:t> ?</a:t>
            </a:r>
          </a:p>
          <a:p>
            <a:r>
              <a:rPr lang="nl-NL" sz="3200" dirty="0"/>
              <a:t>Wie </a:t>
            </a:r>
            <a:r>
              <a:rPr lang="nl-NL" sz="3200" dirty="0" err="1"/>
              <a:t>heißen</a:t>
            </a:r>
            <a:r>
              <a:rPr lang="nl-NL" sz="3200" dirty="0"/>
              <a:t> </a:t>
            </a:r>
            <a:r>
              <a:rPr lang="nl-NL" sz="3200" dirty="0" err="1"/>
              <a:t>Sie</a:t>
            </a:r>
            <a:r>
              <a:rPr lang="nl-NL" sz="3200" dirty="0"/>
              <a:t>? / </a:t>
            </a:r>
            <a:r>
              <a:rPr lang="nl-NL" sz="3200" dirty="0" err="1"/>
              <a:t>heiß</a:t>
            </a:r>
            <a:r>
              <a:rPr lang="nl-NL" sz="3200" i="1" dirty="0" err="1"/>
              <a:t>t</a:t>
            </a:r>
            <a:r>
              <a:rPr lang="nl-NL" sz="3200" dirty="0"/>
              <a:t> du?</a:t>
            </a:r>
          </a:p>
          <a:p>
            <a:r>
              <a:rPr lang="nl-NL" sz="3200" dirty="0" err="1"/>
              <a:t>Wann</a:t>
            </a:r>
            <a:r>
              <a:rPr lang="nl-NL" sz="3200" dirty="0"/>
              <a:t> </a:t>
            </a:r>
            <a:r>
              <a:rPr lang="nl-NL" sz="3200" dirty="0" err="1"/>
              <a:t>frühstückst</a:t>
            </a:r>
            <a:r>
              <a:rPr lang="nl-NL" sz="3200" dirty="0"/>
              <a:t> du ? </a:t>
            </a:r>
          </a:p>
          <a:p>
            <a:r>
              <a:rPr lang="nl-NL" sz="3200" dirty="0"/>
              <a:t>Was </a:t>
            </a:r>
            <a:r>
              <a:rPr lang="nl-NL" sz="3200" dirty="0" err="1"/>
              <a:t>ist</a:t>
            </a:r>
            <a:r>
              <a:rPr lang="nl-NL" sz="3200" dirty="0"/>
              <a:t> dein Hobby?</a:t>
            </a:r>
          </a:p>
          <a:p>
            <a:r>
              <a:rPr lang="nl-NL" sz="3200" dirty="0"/>
              <a:t>Wo </a:t>
            </a:r>
            <a:r>
              <a:rPr lang="nl-NL" sz="3200" dirty="0" err="1"/>
              <a:t>wohnen</a:t>
            </a:r>
            <a:r>
              <a:rPr lang="nl-NL" sz="3200" dirty="0"/>
              <a:t> </a:t>
            </a:r>
            <a:r>
              <a:rPr lang="nl-NL" sz="3200" dirty="0" err="1"/>
              <a:t>Sie</a:t>
            </a:r>
            <a:r>
              <a:rPr lang="nl-NL" sz="3200" dirty="0"/>
              <a:t> / </a:t>
            </a:r>
            <a:r>
              <a:rPr lang="nl-NL" sz="3200" dirty="0" err="1"/>
              <a:t>wohnst</a:t>
            </a:r>
            <a:r>
              <a:rPr lang="nl-NL" sz="3200" dirty="0"/>
              <a:t> du?</a:t>
            </a:r>
          </a:p>
        </p:txBody>
      </p:sp>
    </p:spTree>
    <p:extLst>
      <p:ext uri="{BB962C8B-B14F-4D97-AF65-F5344CB8AC3E}">
        <p14:creationId xmlns:p14="http://schemas.microsoft.com/office/powerpoint/2010/main" val="226094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53312"/>
            <a:ext cx="10972800" cy="1143000"/>
          </a:xfrm>
        </p:spPr>
        <p:txBody>
          <a:bodyPr/>
          <a:lstStyle/>
          <a:p>
            <a:r>
              <a:rPr lang="nl-NL" dirty="0"/>
              <a:t> </a:t>
            </a:r>
            <a:r>
              <a:rPr lang="nl-NL" dirty="0" err="1"/>
              <a:t>Modalverben</a:t>
            </a:r>
            <a:r>
              <a:rPr lang="nl-NL" dirty="0"/>
              <a:t> </a:t>
            </a:r>
            <a:r>
              <a:rPr lang="nl-NL" sz="2400" dirty="0"/>
              <a:t>“</a:t>
            </a:r>
            <a:r>
              <a:rPr lang="nl-NL" sz="2400" b="1" dirty="0" err="1"/>
              <a:t>können</a:t>
            </a:r>
            <a:r>
              <a:rPr lang="nl-NL" sz="2400" dirty="0"/>
              <a:t>” &amp; “</a:t>
            </a:r>
            <a:r>
              <a:rPr lang="nl-NL" sz="2400" b="1" dirty="0" err="1"/>
              <a:t>müssen</a:t>
            </a:r>
            <a:r>
              <a:rPr lang="nl-NL" sz="2400" dirty="0"/>
              <a:t>” (kunnen &amp; moeten)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b="1" dirty="0" err="1"/>
              <a:t>können</a:t>
            </a:r>
            <a:endParaRPr lang="nl-NL" b="1" dirty="0"/>
          </a:p>
          <a:p>
            <a:r>
              <a:rPr lang="nl-NL" dirty="0" err="1"/>
              <a:t>ich</a:t>
            </a:r>
            <a:r>
              <a:rPr lang="nl-NL" dirty="0"/>
              <a:t> </a:t>
            </a:r>
            <a:r>
              <a:rPr lang="nl-NL" dirty="0" err="1"/>
              <a:t>k</a:t>
            </a:r>
            <a:r>
              <a:rPr lang="nl-NL" dirty="0" err="1">
                <a:solidFill>
                  <a:srgbClr val="FF0000"/>
                </a:solidFill>
              </a:rPr>
              <a:t>a</a:t>
            </a:r>
            <a:r>
              <a:rPr lang="nl-NL" dirty="0" err="1"/>
              <a:t>nn</a:t>
            </a:r>
            <a:r>
              <a:rPr lang="nl-NL" dirty="0">
                <a:solidFill>
                  <a:srgbClr val="FF0000"/>
                </a:solidFill>
              </a:rPr>
              <a:t>_</a:t>
            </a:r>
          </a:p>
          <a:p>
            <a:r>
              <a:rPr lang="nl-NL" dirty="0"/>
              <a:t>du </a:t>
            </a:r>
            <a:r>
              <a:rPr lang="nl-NL" dirty="0" err="1"/>
              <a:t>k</a:t>
            </a:r>
            <a:r>
              <a:rPr lang="nl-NL" dirty="0" err="1">
                <a:solidFill>
                  <a:srgbClr val="FF0000"/>
                </a:solidFill>
              </a:rPr>
              <a:t>a</a:t>
            </a:r>
            <a:r>
              <a:rPr lang="nl-NL" dirty="0" err="1"/>
              <a:t>nn</a:t>
            </a:r>
            <a:r>
              <a:rPr lang="nl-NL" dirty="0"/>
              <a:t> st</a:t>
            </a:r>
          </a:p>
          <a:p>
            <a:r>
              <a:rPr lang="nl-NL" dirty="0"/>
              <a:t>er </a:t>
            </a:r>
            <a:r>
              <a:rPr lang="nl-NL" dirty="0" err="1"/>
              <a:t>k</a:t>
            </a:r>
            <a:r>
              <a:rPr lang="nl-NL" dirty="0" err="1">
                <a:solidFill>
                  <a:srgbClr val="FF0000"/>
                </a:solidFill>
              </a:rPr>
              <a:t>a</a:t>
            </a:r>
            <a:r>
              <a:rPr lang="nl-NL" dirty="0" err="1"/>
              <a:t>nn</a:t>
            </a:r>
            <a:r>
              <a:rPr lang="nl-NL" dirty="0">
                <a:solidFill>
                  <a:srgbClr val="FF0000"/>
                </a:solidFill>
              </a:rPr>
              <a:t>_</a:t>
            </a:r>
          </a:p>
          <a:p>
            <a:r>
              <a:rPr lang="nl-NL" dirty="0" err="1"/>
              <a:t>wir</a:t>
            </a:r>
            <a:r>
              <a:rPr lang="nl-NL" dirty="0"/>
              <a:t> </a:t>
            </a:r>
            <a:r>
              <a:rPr lang="nl-NL" dirty="0" err="1"/>
              <a:t>könn</a:t>
            </a:r>
            <a:r>
              <a:rPr lang="nl-NL" dirty="0"/>
              <a:t> en</a:t>
            </a:r>
          </a:p>
          <a:p>
            <a:r>
              <a:rPr lang="nl-NL" dirty="0" err="1"/>
              <a:t>ihr</a:t>
            </a:r>
            <a:r>
              <a:rPr lang="nl-NL" dirty="0"/>
              <a:t> </a:t>
            </a:r>
            <a:r>
              <a:rPr lang="nl-NL" dirty="0" err="1"/>
              <a:t>könn</a:t>
            </a:r>
            <a:r>
              <a:rPr lang="nl-NL" dirty="0"/>
              <a:t> t</a:t>
            </a:r>
          </a:p>
          <a:p>
            <a:r>
              <a:rPr lang="nl-NL" dirty="0" err="1"/>
              <a:t>sie</a:t>
            </a:r>
            <a:r>
              <a:rPr lang="nl-NL" dirty="0"/>
              <a:t> </a:t>
            </a:r>
            <a:r>
              <a:rPr lang="nl-NL" dirty="0" err="1"/>
              <a:t>könn</a:t>
            </a:r>
            <a:r>
              <a:rPr lang="nl-NL" dirty="0"/>
              <a:t> en</a:t>
            </a:r>
          </a:p>
          <a:p>
            <a:r>
              <a:rPr lang="nl-NL" dirty="0" err="1"/>
              <a:t>Sie</a:t>
            </a:r>
            <a:r>
              <a:rPr lang="nl-NL" dirty="0"/>
              <a:t> </a:t>
            </a:r>
            <a:r>
              <a:rPr lang="nl-NL" dirty="0" err="1"/>
              <a:t>könn</a:t>
            </a:r>
            <a:r>
              <a:rPr lang="nl-NL" dirty="0"/>
              <a:t> en</a:t>
            </a:r>
          </a:p>
          <a:p>
            <a:pPr marL="0" indent="0">
              <a:buNone/>
            </a:pPr>
            <a:r>
              <a:rPr lang="nl-NL" i="1" dirty="0" err="1"/>
              <a:t>Sie</a:t>
            </a:r>
            <a:r>
              <a:rPr lang="nl-NL" i="1" dirty="0"/>
              <a:t> </a:t>
            </a:r>
            <a:r>
              <a:rPr lang="nl-NL" i="1" dirty="0" err="1"/>
              <a:t>kann</a:t>
            </a:r>
            <a:r>
              <a:rPr lang="nl-NL" i="1" dirty="0"/>
              <a:t> </a:t>
            </a:r>
            <a:r>
              <a:rPr lang="nl-NL" i="1" dirty="0" err="1"/>
              <a:t>stundenlang</a:t>
            </a:r>
            <a:r>
              <a:rPr lang="nl-NL" i="1" dirty="0"/>
              <a:t> </a:t>
            </a:r>
            <a:r>
              <a:rPr lang="nl-NL" i="1" dirty="0" err="1"/>
              <a:t>telefonieren</a:t>
            </a:r>
            <a:r>
              <a:rPr lang="nl-NL" i="1" dirty="0"/>
              <a:t>.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b="1" dirty="0" err="1"/>
              <a:t>müssen</a:t>
            </a:r>
            <a:endParaRPr lang="nl-NL" b="1" dirty="0"/>
          </a:p>
          <a:p>
            <a:r>
              <a:rPr lang="nl-NL" dirty="0" err="1"/>
              <a:t>ich</a:t>
            </a:r>
            <a:r>
              <a:rPr lang="nl-NL" dirty="0"/>
              <a:t> </a:t>
            </a:r>
            <a:r>
              <a:rPr lang="nl-NL" dirty="0" err="1"/>
              <a:t>m</a:t>
            </a:r>
            <a:r>
              <a:rPr lang="nl-NL" dirty="0" err="1">
                <a:solidFill>
                  <a:srgbClr val="FF0000"/>
                </a:solidFill>
              </a:rPr>
              <a:t>u</a:t>
            </a:r>
            <a:r>
              <a:rPr lang="nl-NL" dirty="0" err="1"/>
              <a:t>ss</a:t>
            </a:r>
            <a:r>
              <a:rPr lang="nl-NL" dirty="0">
                <a:solidFill>
                  <a:srgbClr val="FF0000"/>
                </a:solidFill>
              </a:rPr>
              <a:t>_</a:t>
            </a:r>
          </a:p>
          <a:p>
            <a:r>
              <a:rPr lang="nl-NL" dirty="0"/>
              <a:t>du </a:t>
            </a:r>
            <a:r>
              <a:rPr lang="nl-NL" dirty="0" err="1"/>
              <a:t>m</a:t>
            </a:r>
            <a:r>
              <a:rPr lang="nl-NL" dirty="0" err="1">
                <a:solidFill>
                  <a:srgbClr val="FF0000"/>
                </a:solidFill>
              </a:rPr>
              <a:t>u</a:t>
            </a:r>
            <a:r>
              <a:rPr lang="nl-NL" dirty="0" err="1"/>
              <a:t>ss</a:t>
            </a:r>
            <a:r>
              <a:rPr lang="nl-NL" dirty="0"/>
              <a:t> t</a:t>
            </a:r>
          </a:p>
          <a:p>
            <a:r>
              <a:rPr lang="nl-NL" dirty="0"/>
              <a:t>er </a:t>
            </a:r>
            <a:r>
              <a:rPr lang="nl-NL" dirty="0" err="1"/>
              <a:t>m</a:t>
            </a:r>
            <a:r>
              <a:rPr lang="nl-NL" dirty="0" err="1">
                <a:solidFill>
                  <a:srgbClr val="FF0000"/>
                </a:solidFill>
              </a:rPr>
              <a:t>u</a:t>
            </a:r>
            <a:r>
              <a:rPr lang="nl-NL" dirty="0" err="1"/>
              <a:t>ss</a:t>
            </a:r>
            <a:r>
              <a:rPr lang="nl-NL" dirty="0">
                <a:solidFill>
                  <a:srgbClr val="FF0000"/>
                </a:solidFill>
              </a:rPr>
              <a:t>_</a:t>
            </a:r>
          </a:p>
          <a:p>
            <a:r>
              <a:rPr lang="nl-NL" dirty="0" err="1"/>
              <a:t>wir</a:t>
            </a:r>
            <a:r>
              <a:rPr lang="nl-NL" dirty="0"/>
              <a:t> </a:t>
            </a:r>
            <a:r>
              <a:rPr lang="nl-NL" dirty="0" err="1"/>
              <a:t>müss</a:t>
            </a:r>
            <a:r>
              <a:rPr lang="nl-NL" dirty="0"/>
              <a:t> en</a:t>
            </a:r>
          </a:p>
          <a:p>
            <a:r>
              <a:rPr lang="nl-NL" dirty="0" err="1"/>
              <a:t>ihr</a:t>
            </a:r>
            <a:r>
              <a:rPr lang="nl-NL" dirty="0"/>
              <a:t> </a:t>
            </a:r>
            <a:r>
              <a:rPr lang="nl-NL" dirty="0" err="1"/>
              <a:t>müss</a:t>
            </a:r>
            <a:r>
              <a:rPr lang="nl-NL" dirty="0"/>
              <a:t> t</a:t>
            </a:r>
          </a:p>
          <a:p>
            <a:r>
              <a:rPr lang="nl-NL" dirty="0" err="1"/>
              <a:t>sie</a:t>
            </a:r>
            <a:r>
              <a:rPr lang="nl-NL" dirty="0"/>
              <a:t> </a:t>
            </a:r>
            <a:r>
              <a:rPr lang="nl-NL" dirty="0" err="1"/>
              <a:t>müss</a:t>
            </a:r>
            <a:r>
              <a:rPr lang="nl-NL" dirty="0"/>
              <a:t> en</a:t>
            </a:r>
          </a:p>
          <a:p>
            <a:r>
              <a:rPr lang="nl-NL" dirty="0" err="1"/>
              <a:t>Sie</a:t>
            </a:r>
            <a:r>
              <a:rPr lang="nl-NL" dirty="0"/>
              <a:t> </a:t>
            </a:r>
            <a:r>
              <a:rPr lang="nl-NL" dirty="0" err="1"/>
              <a:t>müss</a:t>
            </a:r>
            <a:r>
              <a:rPr lang="nl-NL" dirty="0"/>
              <a:t> en</a:t>
            </a:r>
          </a:p>
          <a:p>
            <a:pPr marL="0" indent="0">
              <a:buNone/>
            </a:pPr>
            <a:r>
              <a:rPr lang="nl-NL" i="1" dirty="0"/>
              <a:t>Man </a:t>
            </a:r>
            <a:r>
              <a:rPr lang="nl-NL" i="1" dirty="0" err="1"/>
              <a:t>muss</a:t>
            </a:r>
            <a:r>
              <a:rPr lang="nl-NL" i="1" dirty="0"/>
              <a:t> Geld verdienen.</a:t>
            </a:r>
          </a:p>
        </p:txBody>
      </p:sp>
    </p:spTree>
    <p:extLst>
      <p:ext uri="{BB962C8B-B14F-4D97-AF65-F5344CB8AC3E}">
        <p14:creationId xmlns:p14="http://schemas.microsoft.com/office/powerpoint/2010/main" val="3823997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1143000"/>
          </a:xfrm>
        </p:spPr>
        <p:txBody>
          <a:bodyPr/>
          <a:lstStyle/>
          <a:p>
            <a:r>
              <a:rPr lang="nl-NL" dirty="0" err="1"/>
              <a:t>Modalverben</a:t>
            </a:r>
            <a:r>
              <a:rPr lang="nl-NL" dirty="0"/>
              <a:t> </a:t>
            </a:r>
            <a:r>
              <a:rPr lang="nl-NL" sz="2400" dirty="0"/>
              <a:t>“</a:t>
            </a:r>
            <a:r>
              <a:rPr lang="nl-NL" sz="2400" b="1" dirty="0"/>
              <a:t>wollen</a:t>
            </a:r>
            <a:r>
              <a:rPr lang="nl-NL" sz="2400" dirty="0"/>
              <a:t>” &amp; “</a:t>
            </a:r>
            <a:r>
              <a:rPr lang="nl-NL" sz="2400" b="1" dirty="0" err="1"/>
              <a:t>dürfen</a:t>
            </a:r>
            <a:r>
              <a:rPr lang="nl-NL" sz="2400" dirty="0"/>
              <a:t>” (willen &amp; mogen)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err="1"/>
              <a:t>ich</a:t>
            </a:r>
            <a:r>
              <a:rPr lang="nl-NL" dirty="0"/>
              <a:t> </a:t>
            </a:r>
            <a:r>
              <a:rPr lang="nl-NL" dirty="0" err="1"/>
              <a:t>w</a:t>
            </a:r>
            <a:r>
              <a:rPr lang="nl-NL" dirty="0" err="1">
                <a:solidFill>
                  <a:srgbClr val="FF0000"/>
                </a:solidFill>
              </a:rPr>
              <a:t>i</a:t>
            </a:r>
            <a:r>
              <a:rPr lang="nl-NL" dirty="0" err="1"/>
              <a:t>ll</a:t>
            </a:r>
            <a:r>
              <a:rPr lang="nl-NL" dirty="0">
                <a:solidFill>
                  <a:srgbClr val="FF0000"/>
                </a:solidFill>
              </a:rPr>
              <a:t>_</a:t>
            </a:r>
          </a:p>
          <a:p>
            <a:r>
              <a:rPr lang="nl-NL" dirty="0"/>
              <a:t>du </a:t>
            </a:r>
            <a:r>
              <a:rPr lang="nl-NL" dirty="0" err="1"/>
              <a:t>w</a:t>
            </a:r>
            <a:r>
              <a:rPr lang="nl-NL" dirty="0" err="1">
                <a:solidFill>
                  <a:srgbClr val="FF0000"/>
                </a:solidFill>
              </a:rPr>
              <a:t>i</a:t>
            </a:r>
            <a:r>
              <a:rPr lang="nl-NL" dirty="0" err="1"/>
              <a:t>ll</a:t>
            </a:r>
            <a:r>
              <a:rPr lang="nl-NL" dirty="0"/>
              <a:t> st</a:t>
            </a:r>
          </a:p>
          <a:p>
            <a:r>
              <a:rPr lang="nl-NL" dirty="0"/>
              <a:t>er, </a:t>
            </a:r>
            <a:r>
              <a:rPr lang="nl-NL" dirty="0" err="1"/>
              <a:t>sie</a:t>
            </a:r>
            <a:r>
              <a:rPr lang="nl-NL" dirty="0"/>
              <a:t>, es </a:t>
            </a:r>
            <a:r>
              <a:rPr lang="nl-NL" dirty="0" err="1"/>
              <a:t>w</a:t>
            </a:r>
            <a:r>
              <a:rPr lang="nl-NL" dirty="0" err="1">
                <a:solidFill>
                  <a:srgbClr val="FF0000"/>
                </a:solidFill>
              </a:rPr>
              <a:t>i</a:t>
            </a:r>
            <a:r>
              <a:rPr lang="nl-NL" dirty="0" err="1"/>
              <a:t>ll</a:t>
            </a:r>
            <a:r>
              <a:rPr lang="nl-NL" dirty="0">
                <a:solidFill>
                  <a:srgbClr val="FF0000"/>
                </a:solidFill>
              </a:rPr>
              <a:t>_</a:t>
            </a:r>
          </a:p>
          <a:p>
            <a:r>
              <a:rPr lang="nl-NL" dirty="0" err="1"/>
              <a:t>wir</a:t>
            </a:r>
            <a:r>
              <a:rPr lang="nl-NL" dirty="0"/>
              <a:t> </a:t>
            </a:r>
            <a:r>
              <a:rPr lang="nl-NL" dirty="0" err="1"/>
              <a:t>woll</a:t>
            </a:r>
            <a:r>
              <a:rPr lang="nl-NL" dirty="0"/>
              <a:t> en</a:t>
            </a:r>
          </a:p>
          <a:p>
            <a:r>
              <a:rPr lang="nl-NL" dirty="0" err="1"/>
              <a:t>ihr</a:t>
            </a:r>
            <a:r>
              <a:rPr lang="nl-NL" dirty="0"/>
              <a:t> </a:t>
            </a:r>
            <a:r>
              <a:rPr lang="nl-NL" dirty="0" err="1"/>
              <a:t>woll</a:t>
            </a:r>
            <a:r>
              <a:rPr lang="nl-NL" dirty="0"/>
              <a:t> t</a:t>
            </a:r>
          </a:p>
          <a:p>
            <a:r>
              <a:rPr lang="nl-NL" dirty="0" err="1"/>
              <a:t>sie</a:t>
            </a:r>
            <a:r>
              <a:rPr lang="nl-NL" dirty="0"/>
              <a:t> </a:t>
            </a:r>
            <a:r>
              <a:rPr lang="nl-NL" dirty="0" err="1"/>
              <a:t>woll</a:t>
            </a:r>
            <a:r>
              <a:rPr lang="nl-NL" dirty="0"/>
              <a:t> en</a:t>
            </a:r>
          </a:p>
          <a:p>
            <a:r>
              <a:rPr lang="nl-NL" dirty="0" err="1"/>
              <a:t>Sie</a:t>
            </a:r>
            <a:r>
              <a:rPr lang="nl-NL" dirty="0"/>
              <a:t> </a:t>
            </a:r>
            <a:r>
              <a:rPr lang="nl-NL" dirty="0" err="1"/>
              <a:t>woll</a:t>
            </a:r>
            <a:r>
              <a:rPr lang="nl-NL" dirty="0"/>
              <a:t> en</a:t>
            </a:r>
          </a:p>
          <a:p>
            <a:pPr marL="0" indent="0">
              <a:buNone/>
            </a:pPr>
            <a:r>
              <a:rPr lang="nl-NL" i="1" dirty="0" err="1"/>
              <a:t>Wir</a:t>
            </a:r>
            <a:r>
              <a:rPr lang="nl-NL" i="1" dirty="0"/>
              <a:t> wollen </a:t>
            </a:r>
            <a:r>
              <a:rPr lang="nl-NL" i="1" dirty="0" err="1"/>
              <a:t>nach</a:t>
            </a:r>
            <a:r>
              <a:rPr lang="nl-NL" i="1" dirty="0"/>
              <a:t> </a:t>
            </a:r>
            <a:r>
              <a:rPr lang="nl-NL" i="1" dirty="0" err="1"/>
              <a:t>Arnheim</a:t>
            </a:r>
            <a:r>
              <a:rPr lang="nl-NL" i="1" dirty="0"/>
              <a:t>.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l-NL" dirty="0" err="1"/>
              <a:t>ich</a:t>
            </a:r>
            <a:r>
              <a:rPr lang="nl-NL" dirty="0"/>
              <a:t> </a:t>
            </a:r>
            <a:r>
              <a:rPr lang="nl-NL" dirty="0" err="1"/>
              <a:t>d</a:t>
            </a:r>
            <a:r>
              <a:rPr lang="nl-NL" dirty="0" err="1">
                <a:solidFill>
                  <a:srgbClr val="FF0000"/>
                </a:solidFill>
              </a:rPr>
              <a:t>a</a:t>
            </a:r>
            <a:r>
              <a:rPr lang="nl-NL" dirty="0" err="1"/>
              <a:t>rf</a:t>
            </a:r>
            <a:r>
              <a:rPr lang="nl-NL" dirty="0">
                <a:solidFill>
                  <a:srgbClr val="FF0000"/>
                </a:solidFill>
              </a:rPr>
              <a:t>_</a:t>
            </a:r>
          </a:p>
          <a:p>
            <a:r>
              <a:rPr lang="nl-NL" dirty="0"/>
              <a:t>du </a:t>
            </a:r>
            <a:r>
              <a:rPr lang="nl-NL" dirty="0" err="1"/>
              <a:t>d</a:t>
            </a:r>
            <a:r>
              <a:rPr lang="nl-NL" dirty="0" err="1">
                <a:solidFill>
                  <a:srgbClr val="FF0000"/>
                </a:solidFill>
              </a:rPr>
              <a:t>a</a:t>
            </a:r>
            <a:r>
              <a:rPr lang="nl-NL" dirty="0" err="1"/>
              <a:t>rf</a:t>
            </a:r>
            <a:r>
              <a:rPr lang="nl-NL" dirty="0"/>
              <a:t> st</a:t>
            </a:r>
          </a:p>
          <a:p>
            <a:r>
              <a:rPr lang="nl-NL" dirty="0"/>
              <a:t>er, </a:t>
            </a:r>
            <a:r>
              <a:rPr lang="nl-NL" dirty="0" err="1"/>
              <a:t>sie</a:t>
            </a:r>
            <a:r>
              <a:rPr lang="nl-NL" dirty="0"/>
              <a:t>, es </a:t>
            </a:r>
            <a:r>
              <a:rPr lang="nl-NL" dirty="0" err="1"/>
              <a:t>d</a:t>
            </a:r>
            <a:r>
              <a:rPr lang="nl-NL" dirty="0" err="1">
                <a:solidFill>
                  <a:srgbClr val="FF0000"/>
                </a:solidFill>
              </a:rPr>
              <a:t>a</a:t>
            </a:r>
            <a:r>
              <a:rPr lang="nl-NL" dirty="0" err="1"/>
              <a:t>rf</a:t>
            </a:r>
            <a:r>
              <a:rPr lang="nl-NL" dirty="0"/>
              <a:t>_</a:t>
            </a:r>
          </a:p>
          <a:p>
            <a:r>
              <a:rPr lang="nl-NL" dirty="0" err="1"/>
              <a:t>wir</a:t>
            </a:r>
            <a:r>
              <a:rPr lang="nl-NL" dirty="0"/>
              <a:t> </a:t>
            </a:r>
            <a:r>
              <a:rPr lang="nl-NL" dirty="0" err="1"/>
              <a:t>dürf</a:t>
            </a:r>
            <a:r>
              <a:rPr lang="nl-NL" dirty="0"/>
              <a:t> en</a:t>
            </a:r>
          </a:p>
          <a:p>
            <a:r>
              <a:rPr lang="nl-NL" dirty="0" err="1"/>
              <a:t>ihr</a:t>
            </a:r>
            <a:r>
              <a:rPr lang="nl-NL" dirty="0"/>
              <a:t> </a:t>
            </a:r>
            <a:r>
              <a:rPr lang="nl-NL" dirty="0" err="1"/>
              <a:t>dürf</a:t>
            </a:r>
            <a:r>
              <a:rPr lang="nl-NL" dirty="0"/>
              <a:t> t</a:t>
            </a:r>
          </a:p>
          <a:p>
            <a:r>
              <a:rPr lang="nl-NL" dirty="0" err="1"/>
              <a:t>sie</a:t>
            </a:r>
            <a:r>
              <a:rPr lang="nl-NL" dirty="0"/>
              <a:t> </a:t>
            </a:r>
            <a:r>
              <a:rPr lang="nl-NL" dirty="0" err="1"/>
              <a:t>dürf</a:t>
            </a:r>
            <a:r>
              <a:rPr lang="nl-NL" dirty="0"/>
              <a:t> en</a:t>
            </a:r>
          </a:p>
          <a:p>
            <a:r>
              <a:rPr lang="nl-NL" dirty="0" err="1"/>
              <a:t>Sie</a:t>
            </a:r>
            <a:r>
              <a:rPr lang="nl-NL" dirty="0"/>
              <a:t> </a:t>
            </a:r>
            <a:r>
              <a:rPr lang="nl-NL" dirty="0" err="1"/>
              <a:t>dürf</a:t>
            </a:r>
            <a:r>
              <a:rPr lang="nl-NL" dirty="0"/>
              <a:t> en</a:t>
            </a:r>
          </a:p>
          <a:p>
            <a:pPr marL="0" indent="0">
              <a:buNone/>
            </a:pPr>
            <a:r>
              <a:rPr lang="nl-NL" i="1" dirty="0"/>
              <a:t>Morgen </a:t>
            </a:r>
            <a:r>
              <a:rPr lang="nl-NL" i="1" dirty="0" err="1"/>
              <a:t>dürfen</a:t>
            </a:r>
            <a:r>
              <a:rPr lang="nl-NL" i="1" dirty="0"/>
              <a:t> </a:t>
            </a:r>
            <a:r>
              <a:rPr lang="nl-NL" i="1" dirty="0" err="1"/>
              <a:t>wir</a:t>
            </a:r>
            <a:r>
              <a:rPr lang="nl-NL" i="1" dirty="0"/>
              <a:t> </a:t>
            </a:r>
            <a:r>
              <a:rPr lang="nl-NL" i="1" dirty="0" err="1"/>
              <a:t>zuhause</a:t>
            </a:r>
            <a:r>
              <a:rPr lang="nl-NL" i="1" dirty="0"/>
              <a:t> </a:t>
            </a:r>
            <a:r>
              <a:rPr lang="nl-NL" i="1" dirty="0" err="1"/>
              <a:t>bleiben</a:t>
            </a:r>
            <a:r>
              <a:rPr lang="nl-NL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650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7943" y="353016"/>
            <a:ext cx="10972800" cy="1143000"/>
          </a:xfrm>
        </p:spPr>
        <p:txBody>
          <a:bodyPr/>
          <a:lstStyle/>
          <a:p>
            <a:r>
              <a:rPr lang="nl-NL" i="1" dirty="0" err="1"/>
              <a:t>Anrede</a:t>
            </a:r>
            <a:r>
              <a:rPr lang="nl-NL" i="1" dirty="0"/>
              <a:t> </a:t>
            </a:r>
            <a:r>
              <a:rPr lang="nl-NL" i="1" dirty="0" err="1"/>
              <a:t>und</a:t>
            </a:r>
            <a:r>
              <a:rPr lang="nl-NL" i="1" dirty="0"/>
              <a:t> </a:t>
            </a:r>
            <a:r>
              <a:rPr lang="nl-NL" i="1" dirty="0" err="1"/>
              <a:t>Gruß</a:t>
            </a:r>
            <a:r>
              <a:rPr lang="nl-NL" i="1" dirty="0"/>
              <a:t> (</a:t>
            </a:r>
            <a:r>
              <a:rPr lang="nl-NL" i="1" dirty="0" err="1"/>
              <a:t>Schreiben</a:t>
            </a:r>
            <a:r>
              <a:rPr lang="nl-NL" i="1" dirty="0"/>
              <a:t>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 err="1"/>
              <a:t>Anrede</a:t>
            </a:r>
            <a:r>
              <a:rPr lang="nl-NL" b="1" dirty="0"/>
              <a:t> - </a:t>
            </a:r>
            <a:r>
              <a:rPr lang="nl-NL" b="1" dirty="0" err="1"/>
              <a:t>formell</a:t>
            </a:r>
            <a:r>
              <a:rPr lang="nl-NL" dirty="0"/>
              <a:t>: </a:t>
            </a:r>
          </a:p>
          <a:p>
            <a:r>
              <a:rPr lang="nl-NL" dirty="0"/>
              <a:t>Sehr </a:t>
            </a:r>
            <a:r>
              <a:rPr lang="nl-NL" dirty="0" err="1"/>
              <a:t>geehrter</a:t>
            </a:r>
            <a:r>
              <a:rPr lang="nl-NL" dirty="0"/>
              <a:t> </a:t>
            </a:r>
            <a:r>
              <a:rPr lang="nl-NL" dirty="0" err="1"/>
              <a:t>Herr</a:t>
            </a:r>
            <a:r>
              <a:rPr lang="nl-NL" dirty="0"/>
              <a:t>….. (Name !)</a:t>
            </a:r>
          </a:p>
          <a:p>
            <a:r>
              <a:rPr lang="nl-NL" dirty="0"/>
              <a:t>Sehr </a:t>
            </a:r>
            <a:r>
              <a:rPr lang="nl-NL" dirty="0" err="1"/>
              <a:t>geehrte</a:t>
            </a:r>
            <a:r>
              <a:rPr lang="nl-NL" dirty="0"/>
              <a:t> Frau……</a:t>
            </a:r>
          </a:p>
          <a:p>
            <a:r>
              <a:rPr lang="nl-NL" dirty="0"/>
              <a:t>Sehr </a:t>
            </a:r>
            <a:r>
              <a:rPr lang="nl-NL" dirty="0" err="1"/>
              <a:t>geehrte</a:t>
            </a:r>
            <a:r>
              <a:rPr lang="nl-NL" dirty="0"/>
              <a:t> Damen </a:t>
            </a:r>
            <a:r>
              <a:rPr lang="nl-NL" dirty="0" err="1"/>
              <a:t>und</a:t>
            </a:r>
            <a:r>
              <a:rPr lang="nl-NL" dirty="0"/>
              <a:t> Herren, ……</a:t>
            </a:r>
            <a:endParaRPr lang="nl-NL" b="1" dirty="0"/>
          </a:p>
          <a:p>
            <a:pPr marL="0" indent="0">
              <a:buNone/>
            </a:pPr>
            <a:r>
              <a:rPr lang="nl-NL" b="1" dirty="0" err="1"/>
              <a:t>Anrede</a:t>
            </a:r>
            <a:r>
              <a:rPr lang="nl-NL" b="1" dirty="0"/>
              <a:t> - </a:t>
            </a:r>
            <a:r>
              <a:rPr lang="nl-NL" b="1" dirty="0" err="1"/>
              <a:t>informell</a:t>
            </a:r>
            <a:r>
              <a:rPr lang="nl-NL" b="1" dirty="0"/>
              <a:t>: </a:t>
            </a:r>
          </a:p>
          <a:p>
            <a:r>
              <a:rPr lang="nl-NL" dirty="0" err="1"/>
              <a:t>Lieber</a:t>
            </a:r>
            <a:r>
              <a:rPr lang="nl-NL" dirty="0"/>
              <a:t>……. / </a:t>
            </a:r>
            <a:r>
              <a:rPr lang="nl-NL" dirty="0" err="1"/>
              <a:t>Liebe</a:t>
            </a:r>
            <a:r>
              <a:rPr lang="nl-NL" dirty="0"/>
              <a:t> …….</a:t>
            </a:r>
          </a:p>
          <a:p>
            <a:r>
              <a:rPr lang="nl-NL" dirty="0"/>
              <a:t>Hallo </a:t>
            </a:r>
          </a:p>
          <a:p>
            <a:pPr marL="0" indent="0">
              <a:buNone/>
            </a:pPr>
            <a:r>
              <a:rPr lang="nl-NL" i="1" dirty="0">
                <a:solidFill>
                  <a:srgbClr val="FF0000"/>
                </a:solidFill>
              </a:rPr>
              <a:t>Let op: datum met . (punt), </a:t>
            </a:r>
          </a:p>
          <a:p>
            <a:pPr marL="0" indent="0">
              <a:buNone/>
            </a:pPr>
            <a:r>
              <a:rPr lang="nl-NL" i="1" dirty="0">
                <a:solidFill>
                  <a:srgbClr val="FF0000"/>
                </a:solidFill>
              </a:rPr>
              <a:t>b.v. 2.4.2016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 err="1"/>
              <a:t>Gruß</a:t>
            </a:r>
            <a:r>
              <a:rPr lang="nl-NL" b="1" dirty="0"/>
              <a:t> – </a:t>
            </a:r>
            <a:r>
              <a:rPr lang="nl-NL" b="1" dirty="0" err="1"/>
              <a:t>formell</a:t>
            </a:r>
            <a:r>
              <a:rPr lang="nl-NL" b="1" dirty="0"/>
              <a:t>:</a:t>
            </a:r>
          </a:p>
          <a:p>
            <a:r>
              <a:rPr lang="nl-NL" dirty="0" err="1"/>
              <a:t>Mit</a:t>
            </a:r>
            <a:r>
              <a:rPr lang="nl-NL" dirty="0"/>
              <a:t> </a:t>
            </a:r>
            <a:r>
              <a:rPr lang="nl-NL" dirty="0" err="1"/>
              <a:t>freundlichen</a:t>
            </a:r>
            <a:r>
              <a:rPr lang="nl-NL" dirty="0"/>
              <a:t> </a:t>
            </a:r>
            <a:r>
              <a:rPr lang="nl-NL" dirty="0" err="1"/>
              <a:t>Grüßen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b="1" dirty="0" err="1"/>
              <a:t>Gruß</a:t>
            </a:r>
            <a:r>
              <a:rPr lang="nl-NL" b="1" dirty="0"/>
              <a:t> - </a:t>
            </a:r>
            <a:r>
              <a:rPr lang="nl-NL" b="1" dirty="0" err="1"/>
              <a:t>informell</a:t>
            </a:r>
            <a:r>
              <a:rPr lang="nl-NL" b="1" dirty="0"/>
              <a:t>: </a:t>
            </a:r>
          </a:p>
          <a:p>
            <a:r>
              <a:rPr lang="nl-NL" dirty="0" err="1"/>
              <a:t>Herzliche</a:t>
            </a:r>
            <a:r>
              <a:rPr lang="nl-NL" dirty="0"/>
              <a:t> </a:t>
            </a:r>
            <a:r>
              <a:rPr lang="nl-NL" dirty="0" err="1"/>
              <a:t>Grüße</a:t>
            </a:r>
            <a:endParaRPr lang="nl-NL" dirty="0"/>
          </a:p>
          <a:p>
            <a:r>
              <a:rPr lang="nl-NL" dirty="0"/>
              <a:t>Viele </a:t>
            </a:r>
            <a:r>
              <a:rPr lang="nl-NL" dirty="0" err="1"/>
              <a:t>Grüße</a:t>
            </a:r>
            <a:endParaRPr lang="nl-NL" dirty="0"/>
          </a:p>
          <a:p>
            <a:r>
              <a:rPr lang="nl-NL" dirty="0" err="1"/>
              <a:t>Liebe</a:t>
            </a:r>
            <a:r>
              <a:rPr lang="nl-NL" dirty="0"/>
              <a:t> </a:t>
            </a:r>
            <a:r>
              <a:rPr lang="nl-NL" dirty="0" err="1"/>
              <a:t>Grüße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897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8273" y="866821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nl-NL" sz="3100" b="1" dirty="0"/>
              <a:t>FÜNFER</a:t>
            </a:r>
            <a:r>
              <a:rPr lang="nl-NL" sz="4000" b="1" dirty="0"/>
              <a:t> </a:t>
            </a:r>
            <a:r>
              <a:rPr lang="nl-NL" sz="4000" dirty="0"/>
              <a:t>„</a:t>
            </a:r>
            <a:r>
              <a:rPr lang="nl-NL" sz="4000" b="1" dirty="0"/>
              <a:t>WÜNSCHEN, VORSCHLAGEN / BITTEN</a:t>
            </a:r>
            <a:r>
              <a:rPr lang="nl-NL" sz="4000" dirty="0"/>
              <a:t>“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Ich wünsche dir viel Glück</a:t>
            </a:r>
          </a:p>
          <a:p>
            <a:r>
              <a:rPr lang="de-DE" dirty="0"/>
              <a:t>Wo </a:t>
            </a:r>
            <a:r>
              <a:rPr lang="de-DE" b="1" dirty="0"/>
              <a:t>wärest</a:t>
            </a:r>
            <a:r>
              <a:rPr lang="de-DE" dirty="0"/>
              <a:t> du jetzt am liebsten?</a:t>
            </a:r>
          </a:p>
          <a:p>
            <a:r>
              <a:rPr lang="de-DE" dirty="0"/>
              <a:t>Wir </a:t>
            </a:r>
            <a:r>
              <a:rPr lang="de-DE" b="1" dirty="0"/>
              <a:t>würden</a:t>
            </a:r>
            <a:r>
              <a:rPr lang="de-DE" dirty="0"/>
              <a:t> gern nach </a:t>
            </a:r>
            <a:r>
              <a:rPr lang="de-DE" dirty="0" err="1"/>
              <a:t>Torremolinos</a:t>
            </a:r>
            <a:r>
              <a:rPr lang="de-DE" dirty="0"/>
              <a:t> </a:t>
            </a:r>
            <a:r>
              <a:rPr lang="de-DE" i="1" dirty="0"/>
              <a:t>fliegen</a:t>
            </a:r>
          </a:p>
          <a:p>
            <a:r>
              <a:rPr lang="de-DE" b="1" dirty="0"/>
              <a:t>Hätten</a:t>
            </a:r>
            <a:r>
              <a:rPr lang="de-DE" dirty="0"/>
              <a:t> Sie nicht auch lieber Ferien? </a:t>
            </a:r>
          </a:p>
          <a:p>
            <a:r>
              <a:rPr lang="de-DE" b="1" dirty="0"/>
              <a:t>Könntet</a:t>
            </a:r>
            <a:r>
              <a:rPr lang="de-DE" dirty="0"/>
              <a:t> ihr nicht </a:t>
            </a:r>
            <a:r>
              <a:rPr lang="de-DE" i="1" dirty="0"/>
              <a:t>mitkommen</a:t>
            </a:r>
            <a:r>
              <a:rPr lang="de-DE" dirty="0"/>
              <a:t>?</a:t>
            </a:r>
          </a:p>
          <a:p>
            <a:endParaRPr lang="de-DE" dirty="0"/>
          </a:p>
          <a:p>
            <a:endParaRPr lang="de-DE" b="1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dirty="0"/>
              <a:t>Is “nu” / </a:t>
            </a:r>
            <a:r>
              <a:rPr lang="nl-NL" sz="1600" dirty="0"/>
              <a:t>Ik wens je veel geluk. </a:t>
            </a:r>
            <a:endParaRPr lang="nl-NL" dirty="0"/>
          </a:p>
          <a:p>
            <a:r>
              <a:rPr lang="nl-NL" dirty="0"/>
              <a:t>Is (nog) niet waar / </a:t>
            </a:r>
            <a:r>
              <a:rPr lang="nl-NL" sz="1600" dirty="0"/>
              <a:t>Waar </a:t>
            </a:r>
            <a:r>
              <a:rPr lang="nl-NL" sz="1600" b="1" dirty="0"/>
              <a:t>was</a:t>
            </a:r>
            <a:r>
              <a:rPr lang="nl-NL" sz="1600" dirty="0"/>
              <a:t> je het liefst?</a:t>
            </a:r>
            <a:endParaRPr lang="nl-NL" dirty="0"/>
          </a:p>
          <a:p>
            <a:r>
              <a:rPr lang="nl-NL" dirty="0"/>
              <a:t>Is (nog) niet waar / </a:t>
            </a:r>
            <a:r>
              <a:rPr lang="nl-NL" sz="1600" dirty="0"/>
              <a:t>Wij </a:t>
            </a:r>
            <a:r>
              <a:rPr lang="nl-NL" sz="1600" b="1" dirty="0"/>
              <a:t>zouden</a:t>
            </a:r>
            <a:r>
              <a:rPr lang="nl-NL" sz="1600" dirty="0"/>
              <a:t> graag naar T. (willen) </a:t>
            </a:r>
            <a:r>
              <a:rPr lang="nl-NL" sz="1600" i="1" dirty="0"/>
              <a:t>vliegen.</a:t>
            </a:r>
            <a:endParaRPr lang="nl-NL" dirty="0"/>
          </a:p>
          <a:p>
            <a:r>
              <a:rPr lang="nl-NL" dirty="0"/>
              <a:t>Is (nog) niet waar / </a:t>
            </a:r>
            <a:r>
              <a:rPr lang="nl-NL" sz="1600" b="1" dirty="0"/>
              <a:t>Had</a:t>
            </a:r>
            <a:r>
              <a:rPr lang="nl-NL" sz="1600" dirty="0"/>
              <a:t> u niet ook liever vakantie? </a:t>
            </a:r>
          </a:p>
          <a:p>
            <a:pPr marL="0" indent="0">
              <a:buNone/>
            </a:pPr>
            <a:endParaRPr lang="nl-NL" sz="1600" dirty="0"/>
          </a:p>
          <a:p>
            <a:r>
              <a:rPr lang="nl-NL" sz="2400" dirty="0"/>
              <a:t>= voorstel (</a:t>
            </a:r>
            <a:r>
              <a:rPr lang="nl-NL" sz="2400" dirty="0" err="1"/>
              <a:t>Vorschlag</a:t>
            </a:r>
            <a:r>
              <a:rPr lang="nl-NL" sz="2400" dirty="0"/>
              <a:t>, Bitte</a:t>
            </a:r>
            <a:r>
              <a:rPr lang="nl-NL" sz="1600" dirty="0"/>
              <a:t>)  / </a:t>
            </a:r>
            <a:r>
              <a:rPr lang="nl-NL" sz="1600" b="1" dirty="0"/>
              <a:t>Zouden</a:t>
            </a:r>
            <a:r>
              <a:rPr lang="nl-NL" sz="1600" dirty="0"/>
              <a:t> jullie </a:t>
            </a:r>
            <a:r>
              <a:rPr lang="nl-NL" sz="1600" i="1" dirty="0"/>
              <a:t>mee</a:t>
            </a:r>
            <a:r>
              <a:rPr lang="nl-NL" sz="1600" dirty="0"/>
              <a:t> </a:t>
            </a:r>
            <a:r>
              <a:rPr lang="nl-NL" sz="1600" b="1" dirty="0"/>
              <a:t>kunnen</a:t>
            </a:r>
            <a:r>
              <a:rPr lang="nl-NL" sz="1600" dirty="0"/>
              <a:t> </a:t>
            </a:r>
            <a:r>
              <a:rPr lang="nl-NL" sz="1600" i="1" dirty="0"/>
              <a:t>komen</a:t>
            </a:r>
            <a:r>
              <a:rPr lang="nl-NL" sz="1600" dirty="0"/>
              <a:t>? </a:t>
            </a:r>
          </a:p>
          <a:p>
            <a:endParaRPr lang="nl-NL" sz="1600" dirty="0"/>
          </a:p>
          <a:p>
            <a:pPr marL="0" indent="0">
              <a:buNone/>
            </a:pPr>
            <a:r>
              <a:rPr lang="nl-NL" sz="1400" dirty="0"/>
              <a:t> </a:t>
            </a:r>
            <a:endParaRPr lang="nl-NL" sz="1400" i="1" dirty="0"/>
          </a:p>
        </p:txBody>
      </p:sp>
    </p:spTree>
    <p:extLst>
      <p:ext uri="{BB962C8B-B14F-4D97-AF65-F5344CB8AC3E}">
        <p14:creationId xmlns:p14="http://schemas.microsoft.com/office/powerpoint/2010/main" val="195370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Wünschen</a:t>
            </a:r>
            <a:r>
              <a:rPr lang="nl-NL" dirty="0"/>
              <a:t> / </a:t>
            </a:r>
            <a:r>
              <a:rPr lang="nl-NL" dirty="0" err="1"/>
              <a:t>vorschlagen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err="1"/>
              <a:t>haben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 </a:t>
            </a:r>
            <a:r>
              <a:rPr lang="nl-NL" b="1" i="1" dirty="0" err="1"/>
              <a:t>hätte</a:t>
            </a:r>
            <a:endParaRPr lang="nl-NL" b="1" i="1" dirty="0"/>
          </a:p>
          <a:p>
            <a:endParaRPr lang="nl-NL" dirty="0"/>
          </a:p>
          <a:p>
            <a:r>
              <a:rPr lang="nl-NL" dirty="0"/>
              <a:t>sein 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 </a:t>
            </a:r>
            <a:r>
              <a:rPr lang="nl-NL" b="1" i="1" dirty="0" err="1"/>
              <a:t>wäre</a:t>
            </a:r>
            <a:endParaRPr lang="nl-NL" b="1" i="1" dirty="0"/>
          </a:p>
          <a:p>
            <a:endParaRPr lang="nl-NL" dirty="0"/>
          </a:p>
          <a:p>
            <a:r>
              <a:rPr lang="nl-NL" dirty="0"/>
              <a:t>andere </a:t>
            </a:r>
            <a:r>
              <a:rPr lang="nl-NL" dirty="0" err="1"/>
              <a:t>ww</a:t>
            </a:r>
            <a:r>
              <a:rPr lang="nl-NL" dirty="0"/>
              <a:t>: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b="1" i="1" dirty="0" err="1"/>
              <a:t>würde</a:t>
            </a:r>
            <a:r>
              <a:rPr lang="nl-NL" b="1" i="1" dirty="0"/>
              <a:t> + </a:t>
            </a:r>
            <a:r>
              <a:rPr lang="nl-NL" b="1" i="1" dirty="0" err="1"/>
              <a:t>ww</a:t>
            </a:r>
            <a:endParaRPr lang="nl-NL" b="1" i="1" dirty="0"/>
          </a:p>
          <a:p>
            <a:endParaRPr lang="nl-NL" b="1" i="1" dirty="0"/>
          </a:p>
          <a:p>
            <a:endParaRPr lang="nl-NL" b="1" i="1" dirty="0"/>
          </a:p>
          <a:p>
            <a:r>
              <a:rPr lang="nl-NL" i="1" dirty="0"/>
              <a:t>denk aan:  </a:t>
            </a:r>
            <a:r>
              <a:rPr lang="nl-NL" dirty="0">
                <a:solidFill>
                  <a:srgbClr val="FF0000"/>
                </a:solidFill>
              </a:rPr>
              <a:t>e-st-</a:t>
            </a:r>
            <a:r>
              <a:rPr lang="nl-NL" dirty="0"/>
              <a:t>(t)-</a:t>
            </a:r>
            <a:r>
              <a:rPr lang="nl-NL" dirty="0">
                <a:solidFill>
                  <a:srgbClr val="FF0000"/>
                </a:solidFill>
              </a:rPr>
              <a:t>en-t-en-en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err="1"/>
              <a:t>Ich</a:t>
            </a:r>
            <a:r>
              <a:rPr lang="nl-NL" dirty="0"/>
              <a:t> </a:t>
            </a:r>
            <a:r>
              <a:rPr lang="nl-NL" b="1" i="1" dirty="0" err="1"/>
              <a:t>hätte</a:t>
            </a:r>
            <a:r>
              <a:rPr lang="nl-NL" dirty="0"/>
              <a:t> </a:t>
            </a:r>
            <a:r>
              <a:rPr lang="nl-NL" dirty="0" err="1"/>
              <a:t>gern</a:t>
            </a:r>
            <a:r>
              <a:rPr lang="nl-NL" dirty="0"/>
              <a:t> </a:t>
            </a:r>
            <a:r>
              <a:rPr lang="nl-NL" dirty="0" err="1"/>
              <a:t>eine</a:t>
            </a:r>
            <a:r>
              <a:rPr lang="nl-NL" dirty="0"/>
              <a:t> Cola.</a:t>
            </a:r>
          </a:p>
          <a:p>
            <a:r>
              <a:rPr lang="nl-NL" b="1" i="1" dirty="0" err="1"/>
              <a:t>Hättest</a:t>
            </a:r>
            <a:r>
              <a:rPr lang="nl-NL" dirty="0"/>
              <a:t> du </a:t>
            </a:r>
            <a:r>
              <a:rPr lang="nl-NL" dirty="0" err="1"/>
              <a:t>gern</a:t>
            </a:r>
            <a:r>
              <a:rPr lang="nl-NL" dirty="0"/>
              <a:t> viel Geld? </a:t>
            </a:r>
          </a:p>
          <a:p>
            <a:r>
              <a:rPr lang="nl-NL" dirty="0" err="1"/>
              <a:t>Sie</a:t>
            </a:r>
            <a:r>
              <a:rPr lang="nl-NL" dirty="0"/>
              <a:t> </a:t>
            </a:r>
            <a:r>
              <a:rPr lang="nl-NL" b="1" i="1" dirty="0" err="1"/>
              <a:t>wären</a:t>
            </a:r>
            <a:r>
              <a:rPr lang="nl-NL" dirty="0"/>
              <a:t> </a:t>
            </a:r>
            <a:r>
              <a:rPr lang="nl-NL" dirty="0" err="1"/>
              <a:t>jetzt</a:t>
            </a:r>
            <a:r>
              <a:rPr lang="nl-NL" dirty="0"/>
              <a:t> </a:t>
            </a:r>
            <a:r>
              <a:rPr lang="nl-NL" dirty="0" err="1"/>
              <a:t>lieber</a:t>
            </a:r>
            <a:r>
              <a:rPr lang="nl-NL" dirty="0"/>
              <a:t> </a:t>
            </a:r>
            <a:r>
              <a:rPr lang="nl-NL" dirty="0" err="1"/>
              <a:t>am</a:t>
            </a:r>
            <a:r>
              <a:rPr lang="nl-NL" dirty="0"/>
              <a:t> Strand.</a:t>
            </a:r>
          </a:p>
          <a:p>
            <a:r>
              <a:rPr lang="nl-NL" dirty="0"/>
              <a:t>Er </a:t>
            </a:r>
            <a:r>
              <a:rPr lang="nl-NL" b="1" i="1" dirty="0" err="1">
                <a:solidFill>
                  <a:srgbClr val="FF0000"/>
                </a:solidFill>
              </a:rPr>
              <a:t>wäre</a:t>
            </a:r>
            <a:r>
              <a:rPr lang="nl-NL" b="1" i="1" dirty="0">
                <a:solidFill>
                  <a:srgbClr val="FF0000"/>
                </a:solidFill>
              </a:rPr>
              <a:t> (!)</a:t>
            </a:r>
            <a:r>
              <a:rPr lang="nl-NL" dirty="0"/>
              <a:t> </a:t>
            </a:r>
            <a:r>
              <a:rPr lang="nl-NL" dirty="0" err="1"/>
              <a:t>gern</a:t>
            </a:r>
            <a:r>
              <a:rPr lang="nl-NL" dirty="0"/>
              <a:t> </a:t>
            </a:r>
            <a:r>
              <a:rPr lang="nl-NL" dirty="0" err="1"/>
              <a:t>größer</a:t>
            </a:r>
            <a:r>
              <a:rPr lang="nl-NL" dirty="0"/>
              <a:t>.</a:t>
            </a:r>
          </a:p>
          <a:p>
            <a:r>
              <a:rPr lang="nl-NL" dirty="0" err="1"/>
              <a:t>Ihr</a:t>
            </a:r>
            <a:r>
              <a:rPr lang="nl-NL" dirty="0"/>
              <a:t> </a:t>
            </a:r>
            <a:r>
              <a:rPr lang="nl-NL" b="1" i="1" dirty="0" err="1"/>
              <a:t>würdet</a:t>
            </a:r>
            <a:r>
              <a:rPr lang="nl-NL" b="1" i="1" dirty="0"/>
              <a:t> </a:t>
            </a:r>
            <a:r>
              <a:rPr lang="nl-NL" dirty="0" err="1"/>
              <a:t>bestimmt</a:t>
            </a:r>
            <a:r>
              <a:rPr lang="nl-NL" dirty="0"/>
              <a:t> </a:t>
            </a:r>
            <a:r>
              <a:rPr lang="nl-NL" dirty="0" err="1"/>
              <a:t>gern</a:t>
            </a:r>
            <a:r>
              <a:rPr lang="nl-NL" dirty="0"/>
              <a:t> </a:t>
            </a:r>
            <a:r>
              <a:rPr lang="nl-NL" dirty="0" err="1"/>
              <a:t>nach</a:t>
            </a:r>
            <a:r>
              <a:rPr lang="nl-NL" dirty="0"/>
              <a:t> </a:t>
            </a:r>
            <a:r>
              <a:rPr lang="nl-NL" dirty="0" err="1"/>
              <a:t>Spanien</a:t>
            </a:r>
            <a:r>
              <a:rPr lang="nl-NL" dirty="0"/>
              <a:t> </a:t>
            </a:r>
            <a:r>
              <a:rPr lang="nl-NL" b="1" i="1" dirty="0" err="1"/>
              <a:t>fliegen</a:t>
            </a:r>
            <a:endParaRPr lang="nl-NL" b="1" i="1" dirty="0"/>
          </a:p>
          <a:p>
            <a:r>
              <a:rPr lang="nl-NL" b="1" i="1" dirty="0" err="1"/>
              <a:t>Würdest</a:t>
            </a:r>
            <a:r>
              <a:rPr lang="nl-NL" dirty="0"/>
              <a:t> du </a:t>
            </a:r>
            <a:r>
              <a:rPr lang="nl-NL" dirty="0" err="1"/>
              <a:t>jetzt</a:t>
            </a:r>
            <a:r>
              <a:rPr lang="nl-NL" dirty="0"/>
              <a:t> </a:t>
            </a:r>
            <a:r>
              <a:rPr lang="nl-NL" dirty="0" err="1"/>
              <a:t>lieber</a:t>
            </a:r>
            <a:r>
              <a:rPr lang="nl-NL" dirty="0"/>
              <a:t> in die </a:t>
            </a:r>
            <a:r>
              <a:rPr lang="nl-NL" dirty="0" err="1"/>
              <a:t>Muckibude</a:t>
            </a:r>
            <a:r>
              <a:rPr lang="nl-NL" dirty="0"/>
              <a:t> </a:t>
            </a:r>
            <a:r>
              <a:rPr lang="nl-NL" b="1" i="1" dirty="0" err="1"/>
              <a:t>gehen</a:t>
            </a:r>
            <a:r>
              <a:rPr lang="nl-NL" dirty="0"/>
              <a:t>?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579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1143000"/>
          </a:xfrm>
        </p:spPr>
        <p:txBody>
          <a:bodyPr/>
          <a:lstStyle/>
          <a:p>
            <a:r>
              <a:rPr lang="nl-NL" dirty="0" err="1"/>
              <a:t>Entgegengesetzte</a:t>
            </a:r>
            <a:r>
              <a:rPr lang="nl-NL" dirty="0"/>
              <a:t> Eigenschaften: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dirty="0"/>
              <a:t>klein</a:t>
            </a:r>
          </a:p>
          <a:p>
            <a:r>
              <a:rPr lang="nl-NL" dirty="0" err="1"/>
              <a:t>kurz</a:t>
            </a:r>
            <a:endParaRPr lang="nl-NL" dirty="0"/>
          </a:p>
          <a:p>
            <a:r>
              <a:rPr lang="nl-NL" dirty="0" err="1"/>
              <a:t>d</a:t>
            </a:r>
            <a:r>
              <a:rPr lang="nl-NL" b="1" dirty="0" err="1"/>
              <a:t>ü</a:t>
            </a:r>
            <a:r>
              <a:rPr lang="nl-NL" dirty="0" err="1"/>
              <a:t>nn</a:t>
            </a:r>
            <a:endParaRPr lang="nl-NL" dirty="0"/>
          </a:p>
          <a:p>
            <a:r>
              <a:rPr lang="nl-NL" dirty="0" err="1"/>
              <a:t>hässlich</a:t>
            </a:r>
            <a:endParaRPr lang="nl-NL" dirty="0"/>
          </a:p>
          <a:p>
            <a:r>
              <a:rPr lang="nl-NL" dirty="0" err="1"/>
              <a:t>schlecht</a:t>
            </a:r>
            <a:endParaRPr lang="nl-NL" dirty="0"/>
          </a:p>
          <a:p>
            <a:r>
              <a:rPr lang="nl-NL" dirty="0"/>
              <a:t>alt</a:t>
            </a:r>
          </a:p>
          <a:p>
            <a:r>
              <a:rPr lang="nl-NL" dirty="0" err="1"/>
              <a:t>teuer</a:t>
            </a:r>
            <a:endParaRPr lang="nl-NL" dirty="0"/>
          </a:p>
          <a:p>
            <a:r>
              <a:rPr lang="nl-NL" dirty="0" err="1"/>
              <a:t>leise</a:t>
            </a:r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groß</a:t>
            </a:r>
            <a:r>
              <a:rPr lang="nl-NL" dirty="0"/>
              <a:t>			- groot</a:t>
            </a:r>
          </a:p>
          <a:p>
            <a:r>
              <a:rPr lang="nl-NL" dirty="0"/>
              <a:t>lang			- lang</a:t>
            </a:r>
          </a:p>
          <a:p>
            <a:r>
              <a:rPr lang="nl-NL" dirty="0" err="1"/>
              <a:t>dick</a:t>
            </a:r>
            <a:r>
              <a:rPr lang="nl-NL" dirty="0"/>
              <a:t>			- dik</a:t>
            </a:r>
          </a:p>
          <a:p>
            <a:r>
              <a:rPr lang="nl-NL" dirty="0" err="1"/>
              <a:t>schön</a:t>
            </a:r>
            <a:r>
              <a:rPr lang="nl-NL" dirty="0"/>
              <a:t>			- mooi</a:t>
            </a:r>
          </a:p>
          <a:p>
            <a:r>
              <a:rPr lang="nl-NL" dirty="0"/>
              <a:t>gut				- goed</a:t>
            </a:r>
          </a:p>
          <a:p>
            <a:r>
              <a:rPr lang="nl-NL" dirty="0" err="1"/>
              <a:t>neu</a:t>
            </a:r>
            <a:r>
              <a:rPr lang="nl-NL" dirty="0"/>
              <a:t> 			- nieuw</a:t>
            </a:r>
          </a:p>
          <a:p>
            <a:r>
              <a:rPr lang="nl-NL" dirty="0" err="1"/>
              <a:t>billig</a:t>
            </a:r>
            <a:r>
              <a:rPr lang="nl-NL" dirty="0"/>
              <a:t>		       -goedkoop</a:t>
            </a:r>
          </a:p>
          <a:p>
            <a:r>
              <a:rPr lang="nl-NL" dirty="0" err="1"/>
              <a:t>laut</a:t>
            </a:r>
            <a:r>
              <a:rPr lang="nl-NL" dirty="0"/>
              <a:t>			- luid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530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4800" dirty="0">
                <a:solidFill>
                  <a:srgbClr val="FF0000"/>
                </a:solidFill>
              </a:rPr>
              <a:t>i-d-e-</a:t>
            </a:r>
            <a:r>
              <a:rPr lang="nl-NL" sz="4800" i="1" dirty="0">
                <a:solidFill>
                  <a:srgbClr val="FF0000"/>
                </a:solidFill>
              </a:rPr>
              <a:t>w-i-s-S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600" dirty="0" err="1"/>
              <a:t>ide</a:t>
            </a:r>
            <a:r>
              <a:rPr lang="nl-NL" sz="3600" i="1" dirty="0" err="1"/>
              <a:t>wisS</a:t>
            </a:r>
            <a:r>
              <a:rPr lang="nl-NL" sz="3600" dirty="0"/>
              <a:t>:  </a:t>
            </a:r>
            <a:r>
              <a:rPr lang="nl-NL" sz="3600" dirty="0" err="1"/>
              <a:t>komm</a:t>
            </a:r>
            <a:r>
              <a:rPr lang="nl-NL" sz="3600" dirty="0"/>
              <a:t> en / lach en</a:t>
            </a:r>
          </a:p>
          <a:p>
            <a:endParaRPr lang="nl-NL" sz="3600" dirty="0"/>
          </a:p>
          <a:p>
            <a:pPr marL="0" indent="0">
              <a:buNone/>
            </a:pPr>
            <a:r>
              <a:rPr lang="nl-NL" sz="3600" dirty="0"/>
              <a:t>		e -  st  -  t -   </a:t>
            </a:r>
            <a:r>
              <a:rPr lang="nl-NL" sz="3600" i="1" dirty="0"/>
              <a:t>en – t – en – en</a:t>
            </a:r>
          </a:p>
          <a:p>
            <a:pPr marL="0" indent="0">
              <a:buNone/>
            </a:pPr>
            <a:r>
              <a:rPr lang="nl-NL" sz="3600" dirty="0"/>
              <a:t>		1		    &gt;1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dirty="0"/>
              <a:t>		</a:t>
            </a:r>
            <a:r>
              <a:rPr lang="nl-NL" sz="3600" dirty="0" err="1"/>
              <a:t>komm</a:t>
            </a:r>
            <a:endParaRPr lang="nl-NL" sz="3600" dirty="0"/>
          </a:p>
          <a:p>
            <a:pPr marL="0" indent="0">
              <a:buNone/>
            </a:pPr>
            <a:r>
              <a:rPr lang="nl-NL" sz="3600" dirty="0"/>
              <a:t>		lach</a:t>
            </a:r>
          </a:p>
          <a:p>
            <a:endParaRPr lang="nl-NL" dirty="0"/>
          </a:p>
        </p:txBody>
      </p:sp>
      <p:sp>
        <p:nvSpPr>
          <p:cNvPr id="4" name="Wolkvormig bijschrift 3"/>
          <p:cNvSpPr/>
          <p:nvPr/>
        </p:nvSpPr>
        <p:spPr>
          <a:xfrm>
            <a:off x="3900658" y="2316971"/>
            <a:ext cx="6915388" cy="1940416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4910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Adjektive</a:t>
            </a:r>
            <a:r>
              <a:rPr lang="nl-NL" b="1" dirty="0"/>
              <a:t> - </a:t>
            </a:r>
            <a:r>
              <a:rPr lang="nl-NL" b="1" dirty="0" err="1"/>
              <a:t>Endungen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i="1" dirty="0" err="1"/>
              <a:t>Im</a:t>
            </a:r>
            <a:r>
              <a:rPr lang="nl-NL" b="1" i="1" dirty="0"/>
              <a:t> </a:t>
            </a:r>
            <a:r>
              <a:rPr lang="nl-NL" b="1" i="1" dirty="0" err="1"/>
              <a:t>Nominativ</a:t>
            </a:r>
            <a:r>
              <a:rPr lang="nl-NL" b="1" i="1" dirty="0"/>
              <a:t>  </a:t>
            </a:r>
            <a:r>
              <a:rPr lang="nl-NL" b="1" i="1" dirty="0">
                <a:solidFill>
                  <a:schemeClr val="accent1"/>
                </a:solidFill>
              </a:rPr>
              <a:t>+1  		</a:t>
            </a:r>
          </a:p>
          <a:p>
            <a:pPr marL="0" indent="0">
              <a:buNone/>
            </a:pPr>
            <a:r>
              <a:rPr lang="nl-NL" b="1" i="1" dirty="0">
                <a:solidFill>
                  <a:schemeClr val="accent1"/>
                </a:solidFill>
              </a:rPr>
              <a:t>r e s  e</a:t>
            </a:r>
            <a:endParaRPr lang="nl-NL" b="1" i="1" dirty="0"/>
          </a:p>
          <a:p>
            <a:r>
              <a:rPr lang="nl-NL" dirty="0"/>
              <a:t>Das </a:t>
            </a:r>
            <a:r>
              <a:rPr lang="nl-NL" dirty="0" err="1"/>
              <a:t>ist</a:t>
            </a:r>
            <a:r>
              <a:rPr lang="nl-NL" dirty="0"/>
              <a:t> </a:t>
            </a:r>
            <a:r>
              <a:rPr lang="nl-NL" dirty="0" err="1"/>
              <a:t>ein</a:t>
            </a:r>
            <a:r>
              <a:rPr lang="nl-NL" dirty="0"/>
              <a:t>_ kleine</a:t>
            </a:r>
            <a:r>
              <a:rPr lang="nl-NL" b="1" i="1" dirty="0">
                <a:solidFill>
                  <a:schemeClr val="accent1"/>
                </a:solidFill>
              </a:rPr>
              <a:t>r</a:t>
            </a:r>
            <a:r>
              <a:rPr lang="nl-NL" b="1" i="1" dirty="0"/>
              <a:t> </a:t>
            </a:r>
            <a:r>
              <a:rPr lang="nl-NL" dirty="0" err="1"/>
              <a:t>Hund</a:t>
            </a:r>
            <a:r>
              <a:rPr lang="nl-NL" dirty="0"/>
              <a:t>. (m)	</a:t>
            </a:r>
            <a:endParaRPr lang="nl-NL" dirty="0">
              <a:solidFill>
                <a:schemeClr val="accent1"/>
              </a:solidFill>
            </a:endParaRPr>
          </a:p>
          <a:p>
            <a:r>
              <a:rPr lang="nl-NL" dirty="0"/>
              <a:t>Das </a:t>
            </a:r>
            <a:r>
              <a:rPr lang="nl-NL" dirty="0" err="1"/>
              <a:t>ist</a:t>
            </a:r>
            <a:r>
              <a:rPr lang="nl-NL" dirty="0"/>
              <a:t> </a:t>
            </a:r>
            <a:r>
              <a:rPr lang="nl-NL" dirty="0" err="1"/>
              <a:t>ein</a:t>
            </a:r>
            <a:r>
              <a:rPr lang="nl-NL" i="1" dirty="0" err="1"/>
              <a:t>e</a:t>
            </a:r>
            <a:r>
              <a:rPr lang="nl-NL" dirty="0"/>
              <a:t> </a:t>
            </a:r>
            <a:r>
              <a:rPr lang="nl-NL" dirty="0" err="1"/>
              <a:t>groß</a:t>
            </a:r>
            <a:r>
              <a:rPr lang="nl-NL" b="1" i="1" dirty="0" err="1">
                <a:solidFill>
                  <a:schemeClr val="accent1"/>
                </a:solidFill>
              </a:rPr>
              <a:t>e</a:t>
            </a:r>
            <a:r>
              <a:rPr lang="nl-NL" b="1" i="1" dirty="0"/>
              <a:t> </a:t>
            </a:r>
            <a:r>
              <a:rPr lang="nl-NL" dirty="0" err="1"/>
              <a:t>Tasche</a:t>
            </a:r>
            <a:r>
              <a:rPr lang="nl-NL" dirty="0"/>
              <a:t>. (f)</a:t>
            </a:r>
          </a:p>
          <a:p>
            <a:r>
              <a:rPr lang="nl-NL" dirty="0"/>
              <a:t>Das </a:t>
            </a:r>
            <a:r>
              <a:rPr lang="nl-NL" dirty="0" err="1"/>
              <a:t>ist</a:t>
            </a:r>
            <a:r>
              <a:rPr lang="nl-NL" dirty="0"/>
              <a:t> </a:t>
            </a:r>
            <a:r>
              <a:rPr lang="nl-NL" dirty="0" err="1"/>
              <a:t>ein</a:t>
            </a:r>
            <a:r>
              <a:rPr lang="nl-NL" dirty="0"/>
              <a:t>_ </a:t>
            </a:r>
            <a:r>
              <a:rPr lang="nl-NL" dirty="0" err="1"/>
              <a:t>liebe</a:t>
            </a:r>
            <a:r>
              <a:rPr lang="nl-NL" b="1" i="1" dirty="0" err="1">
                <a:solidFill>
                  <a:schemeClr val="accent1"/>
                </a:solidFill>
              </a:rPr>
              <a:t>s</a:t>
            </a:r>
            <a:r>
              <a:rPr lang="nl-NL" dirty="0"/>
              <a:t> Kind. (n)</a:t>
            </a:r>
          </a:p>
          <a:p>
            <a:r>
              <a:rPr lang="nl-NL" dirty="0"/>
              <a:t>Das </a:t>
            </a:r>
            <a:r>
              <a:rPr lang="nl-NL" dirty="0" err="1"/>
              <a:t>sind</a:t>
            </a:r>
            <a:r>
              <a:rPr lang="nl-NL" dirty="0"/>
              <a:t> </a:t>
            </a:r>
            <a:r>
              <a:rPr lang="nl-NL" dirty="0" err="1"/>
              <a:t>viel</a:t>
            </a:r>
            <a:r>
              <a:rPr lang="nl-NL" i="1" dirty="0" err="1"/>
              <a:t>e</a:t>
            </a:r>
            <a:r>
              <a:rPr lang="nl-NL" dirty="0"/>
              <a:t> </a:t>
            </a:r>
            <a:r>
              <a:rPr lang="nl-NL" dirty="0" err="1"/>
              <a:t>rot</a:t>
            </a:r>
            <a:r>
              <a:rPr lang="nl-NL" b="1" i="1" dirty="0" err="1">
                <a:solidFill>
                  <a:schemeClr val="accent1"/>
                </a:solidFill>
              </a:rPr>
              <a:t>e</a:t>
            </a:r>
            <a:r>
              <a:rPr lang="nl-NL" dirty="0"/>
              <a:t> </a:t>
            </a:r>
            <a:r>
              <a:rPr lang="nl-NL" dirty="0" err="1"/>
              <a:t>Äpfel</a:t>
            </a:r>
            <a:r>
              <a:rPr lang="nl-NL" dirty="0"/>
              <a:t>. (</a:t>
            </a:r>
            <a:r>
              <a:rPr lang="nl-NL" dirty="0" err="1"/>
              <a:t>Pl</a:t>
            </a:r>
            <a:r>
              <a:rPr lang="nl-NL" dirty="0"/>
              <a:t>)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i="1" dirty="0" err="1"/>
              <a:t>Im</a:t>
            </a:r>
            <a:r>
              <a:rPr lang="nl-NL" b="1" i="1" dirty="0"/>
              <a:t> </a:t>
            </a:r>
            <a:r>
              <a:rPr lang="nl-NL" b="1" i="1" dirty="0" err="1"/>
              <a:t>Akkusativ</a:t>
            </a:r>
            <a:r>
              <a:rPr lang="nl-NL" b="1" i="1" dirty="0"/>
              <a:t>  </a:t>
            </a:r>
            <a:r>
              <a:rPr lang="nl-NL" b="1" i="1" dirty="0">
                <a:solidFill>
                  <a:srgbClr val="FF0000"/>
                </a:solidFill>
              </a:rPr>
              <a:t>+4		</a:t>
            </a:r>
          </a:p>
          <a:p>
            <a:pPr marL="0" indent="0">
              <a:buNone/>
            </a:pPr>
            <a:r>
              <a:rPr lang="nl-NL" b="1" i="1" dirty="0">
                <a:solidFill>
                  <a:srgbClr val="FF0000"/>
                </a:solidFill>
              </a:rPr>
              <a:t>n e s  e</a:t>
            </a:r>
          </a:p>
          <a:p>
            <a:r>
              <a:rPr lang="nl-NL" dirty="0" err="1"/>
              <a:t>Ich</a:t>
            </a:r>
            <a:r>
              <a:rPr lang="nl-NL" dirty="0"/>
              <a:t> </a:t>
            </a:r>
            <a:r>
              <a:rPr lang="nl-NL" dirty="0" err="1"/>
              <a:t>sehe</a:t>
            </a:r>
            <a:r>
              <a:rPr lang="nl-NL" dirty="0"/>
              <a:t> </a:t>
            </a:r>
            <a:r>
              <a:rPr lang="nl-NL" dirty="0" err="1"/>
              <a:t>eine</a:t>
            </a:r>
            <a:r>
              <a:rPr lang="nl-NL" i="1" dirty="0" err="1"/>
              <a:t>n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/>
              <a:t>kleine</a:t>
            </a:r>
            <a:r>
              <a:rPr lang="nl-NL" b="1" i="1" dirty="0">
                <a:solidFill>
                  <a:srgbClr val="FF0000"/>
                </a:solidFill>
              </a:rPr>
              <a:t>n</a:t>
            </a:r>
            <a:r>
              <a:rPr lang="nl-NL" dirty="0"/>
              <a:t> </a:t>
            </a:r>
            <a:r>
              <a:rPr lang="nl-NL" dirty="0" err="1"/>
              <a:t>Hund</a:t>
            </a:r>
            <a:r>
              <a:rPr lang="nl-NL" dirty="0"/>
              <a:t>. </a:t>
            </a:r>
          </a:p>
          <a:p>
            <a:r>
              <a:rPr lang="nl-NL" dirty="0"/>
              <a:t>Er hat </a:t>
            </a:r>
            <a:r>
              <a:rPr lang="nl-NL" dirty="0" err="1"/>
              <a:t>ein</a:t>
            </a:r>
            <a:r>
              <a:rPr lang="nl-NL" i="1" dirty="0" err="1"/>
              <a:t>e</a:t>
            </a:r>
            <a:r>
              <a:rPr lang="nl-NL" dirty="0"/>
              <a:t> </a:t>
            </a:r>
            <a:r>
              <a:rPr lang="nl-NL" dirty="0" err="1"/>
              <a:t>groß</a:t>
            </a:r>
            <a:r>
              <a:rPr lang="nl-NL" b="1" i="1" dirty="0" err="1">
                <a:solidFill>
                  <a:srgbClr val="FF0000"/>
                </a:solidFill>
              </a:rPr>
              <a:t>e</a:t>
            </a:r>
            <a:r>
              <a:rPr lang="nl-NL" dirty="0"/>
              <a:t> </a:t>
            </a:r>
            <a:r>
              <a:rPr lang="nl-NL" dirty="0" err="1"/>
              <a:t>Tasche</a:t>
            </a:r>
            <a:r>
              <a:rPr lang="nl-NL" dirty="0"/>
              <a:t>.</a:t>
            </a:r>
          </a:p>
          <a:p>
            <a:r>
              <a:rPr lang="nl-NL" dirty="0" err="1"/>
              <a:t>Sie</a:t>
            </a:r>
            <a:r>
              <a:rPr lang="nl-NL" dirty="0"/>
              <a:t> </a:t>
            </a:r>
            <a:r>
              <a:rPr lang="nl-NL" dirty="0" err="1"/>
              <a:t>sieht</a:t>
            </a:r>
            <a:r>
              <a:rPr lang="nl-NL" dirty="0"/>
              <a:t> </a:t>
            </a:r>
            <a:r>
              <a:rPr lang="nl-NL" dirty="0" err="1"/>
              <a:t>ein</a:t>
            </a:r>
            <a:r>
              <a:rPr lang="nl-NL" dirty="0"/>
              <a:t>_ </a:t>
            </a:r>
            <a:r>
              <a:rPr lang="nl-NL" dirty="0" err="1"/>
              <a:t>liebe</a:t>
            </a:r>
            <a:r>
              <a:rPr lang="nl-NL" b="1" i="1" dirty="0" err="1">
                <a:solidFill>
                  <a:srgbClr val="FF0000"/>
                </a:solidFill>
              </a:rPr>
              <a:t>s</a:t>
            </a:r>
            <a:r>
              <a:rPr lang="nl-NL" dirty="0"/>
              <a:t> Kind.</a:t>
            </a:r>
          </a:p>
          <a:p>
            <a:r>
              <a:rPr lang="nl-NL" dirty="0"/>
              <a:t>Du </a:t>
            </a:r>
            <a:r>
              <a:rPr lang="nl-NL" dirty="0" err="1"/>
              <a:t>isst</a:t>
            </a:r>
            <a:r>
              <a:rPr lang="nl-NL" dirty="0"/>
              <a:t> </a:t>
            </a:r>
            <a:r>
              <a:rPr lang="nl-NL" dirty="0" err="1"/>
              <a:t>viele</a:t>
            </a:r>
            <a:r>
              <a:rPr lang="nl-NL" dirty="0"/>
              <a:t> </a:t>
            </a:r>
            <a:r>
              <a:rPr lang="nl-NL" dirty="0" err="1"/>
              <a:t>rot</a:t>
            </a:r>
            <a:r>
              <a:rPr lang="nl-NL" b="1" i="1" dirty="0" err="1">
                <a:solidFill>
                  <a:srgbClr val="FF0000"/>
                </a:solidFill>
              </a:rPr>
              <a:t>e</a:t>
            </a:r>
            <a:r>
              <a:rPr lang="nl-NL" dirty="0"/>
              <a:t> </a:t>
            </a:r>
            <a:r>
              <a:rPr lang="nl-NL" dirty="0" err="1"/>
              <a:t>Äpfel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451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3703" y="292056"/>
            <a:ext cx="10972800" cy="1143000"/>
          </a:xfrm>
        </p:spPr>
        <p:txBody>
          <a:bodyPr>
            <a:noAutofit/>
          </a:bodyPr>
          <a:lstStyle/>
          <a:p>
            <a:r>
              <a:rPr lang="nl-NL" sz="3600" b="1" dirty="0"/>
              <a:t>GEGENSÄTZE</a:t>
            </a:r>
            <a:r>
              <a:rPr lang="nl-NL" sz="3600" dirty="0"/>
              <a:t> – </a:t>
            </a:r>
            <a:r>
              <a:rPr lang="nl-NL" sz="3600" dirty="0" err="1"/>
              <a:t>mit</a:t>
            </a:r>
            <a:r>
              <a:rPr lang="nl-NL" sz="3600" dirty="0"/>
              <a:t> </a:t>
            </a:r>
            <a:r>
              <a:rPr lang="nl-NL" sz="3600" b="1" dirty="0"/>
              <a:t>ZUSATZ</a:t>
            </a:r>
            <a:r>
              <a:rPr lang="nl-NL" sz="3600" dirty="0"/>
              <a:t>: </a:t>
            </a:r>
            <a:r>
              <a:rPr lang="nl-NL" sz="3600" i="1" dirty="0" err="1"/>
              <a:t>un</a:t>
            </a:r>
            <a:r>
              <a:rPr lang="nl-NL" sz="3600" i="1" dirty="0"/>
              <a:t>- , -los</a:t>
            </a:r>
            <a:br>
              <a:rPr lang="nl-NL" sz="3600" i="1" dirty="0"/>
            </a:br>
            <a:r>
              <a:rPr lang="nl-NL" sz="3600" dirty="0"/>
              <a:t>(tegenoverstelling met </a:t>
            </a:r>
            <a:r>
              <a:rPr lang="nl-NL" sz="3600" dirty="0" err="1"/>
              <a:t>toevogsel</a:t>
            </a:r>
            <a:r>
              <a:rPr lang="nl-NL" sz="3600" dirty="0"/>
              <a:t>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err="1"/>
              <a:t>angenehm</a:t>
            </a:r>
            <a:r>
              <a:rPr lang="nl-NL" dirty="0"/>
              <a:t> 	aangenaam</a:t>
            </a:r>
          </a:p>
          <a:p>
            <a:r>
              <a:rPr lang="nl-NL" dirty="0" err="1"/>
              <a:t>möglich</a:t>
            </a:r>
            <a:r>
              <a:rPr lang="nl-NL" dirty="0"/>
              <a:t> 		mogelijk</a:t>
            </a:r>
          </a:p>
          <a:p>
            <a:r>
              <a:rPr lang="nl-NL" dirty="0" err="1"/>
              <a:t>glücklich</a:t>
            </a:r>
            <a:r>
              <a:rPr lang="nl-NL" dirty="0"/>
              <a:t>		gelukkig</a:t>
            </a:r>
          </a:p>
          <a:p>
            <a:r>
              <a:rPr lang="nl-NL" dirty="0" err="1"/>
              <a:t>zufrieden</a:t>
            </a:r>
            <a:r>
              <a:rPr lang="nl-NL" dirty="0"/>
              <a:t> 		tevreden</a:t>
            </a:r>
          </a:p>
          <a:p>
            <a:r>
              <a:rPr lang="nl-NL" dirty="0" err="1"/>
              <a:t>begrenzt</a:t>
            </a:r>
            <a:r>
              <a:rPr lang="nl-NL" dirty="0"/>
              <a:t>		begrenst</a:t>
            </a:r>
          </a:p>
          <a:p>
            <a:r>
              <a:rPr lang="nl-NL" dirty="0" err="1"/>
              <a:t>pünktlich</a:t>
            </a:r>
            <a:r>
              <a:rPr lang="nl-NL" dirty="0"/>
              <a:t>		stipt / op tijd</a:t>
            </a:r>
          </a:p>
          <a:p>
            <a:r>
              <a:rPr lang="nl-NL" dirty="0" err="1"/>
              <a:t>höflich</a:t>
            </a:r>
            <a:r>
              <a:rPr lang="nl-NL" dirty="0"/>
              <a:t>		beleefd</a:t>
            </a:r>
          </a:p>
          <a:p>
            <a:r>
              <a:rPr lang="nl-NL" dirty="0" err="1"/>
              <a:t>sauber</a:t>
            </a:r>
            <a:r>
              <a:rPr lang="nl-NL" dirty="0"/>
              <a:t>		schoon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u="sng" dirty="0" err="1"/>
              <a:t>un</a:t>
            </a:r>
            <a:r>
              <a:rPr lang="nl-NL" dirty="0" err="1"/>
              <a:t>angenehm</a:t>
            </a:r>
            <a:endParaRPr lang="nl-NL" dirty="0"/>
          </a:p>
          <a:p>
            <a:r>
              <a:rPr lang="nl-NL" u="sng" dirty="0" err="1"/>
              <a:t>un</a:t>
            </a:r>
            <a:r>
              <a:rPr lang="nl-NL" dirty="0" err="1"/>
              <a:t>möglich</a:t>
            </a:r>
            <a:endParaRPr lang="nl-NL" dirty="0"/>
          </a:p>
          <a:p>
            <a:r>
              <a:rPr lang="nl-NL" u="sng" dirty="0" err="1"/>
              <a:t>un</a:t>
            </a:r>
            <a:r>
              <a:rPr lang="nl-NL" dirty="0" err="1"/>
              <a:t>glücklich</a:t>
            </a:r>
            <a:endParaRPr lang="nl-NL" dirty="0"/>
          </a:p>
          <a:p>
            <a:r>
              <a:rPr lang="nl-NL" u="sng" dirty="0" err="1"/>
              <a:t>un</a:t>
            </a:r>
            <a:r>
              <a:rPr lang="nl-NL" dirty="0" err="1"/>
              <a:t>zufrieden</a:t>
            </a:r>
            <a:endParaRPr lang="nl-NL" dirty="0"/>
          </a:p>
          <a:p>
            <a:r>
              <a:rPr lang="nl-NL" u="sng" dirty="0" err="1"/>
              <a:t>un</a:t>
            </a:r>
            <a:r>
              <a:rPr lang="nl-NL" dirty="0" err="1"/>
              <a:t>begrenzt</a:t>
            </a:r>
            <a:r>
              <a:rPr lang="nl-NL" dirty="0"/>
              <a:t> / grenzen</a:t>
            </a:r>
            <a:r>
              <a:rPr lang="nl-NL" i="1" u="sng" dirty="0"/>
              <a:t>los</a:t>
            </a:r>
          </a:p>
          <a:p>
            <a:r>
              <a:rPr lang="nl-NL" u="sng" dirty="0" err="1"/>
              <a:t>un</a:t>
            </a:r>
            <a:r>
              <a:rPr lang="nl-NL" dirty="0" err="1"/>
              <a:t>pünktlich</a:t>
            </a:r>
            <a:endParaRPr lang="nl-NL" dirty="0"/>
          </a:p>
          <a:p>
            <a:r>
              <a:rPr lang="nl-NL" u="sng" dirty="0" err="1"/>
              <a:t>un</a:t>
            </a:r>
            <a:r>
              <a:rPr lang="nl-NL" dirty="0" err="1"/>
              <a:t>höflich</a:t>
            </a:r>
            <a:endParaRPr lang="nl-NL" dirty="0"/>
          </a:p>
          <a:p>
            <a:r>
              <a:rPr lang="nl-NL" u="sng" dirty="0" err="1"/>
              <a:t>un</a:t>
            </a:r>
            <a:r>
              <a:rPr lang="nl-NL" dirty="0" err="1"/>
              <a:t>sauber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60554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VERGLEICHEN – </a:t>
            </a:r>
            <a:r>
              <a:rPr lang="nl-NL" i="1" dirty="0"/>
              <a:t>trappen van vergelijking: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nl-NL" dirty="0"/>
              <a:t>+			     ++				+++</a:t>
            </a:r>
          </a:p>
          <a:p>
            <a:pPr lvl="1"/>
            <a:r>
              <a:rPr lang="nl-NL" dirty="0"/>
              <a:t>-- 		  - </a:t>
            </a:r>
            <a:r>
              <a:rPr lang="nl-NL" i="1" dirty="0"/>
              <a:t>er</a:t>
            </a:r>
            <a:r>
              <a:rPr lang="nl-NL" dirty="0"/>
              <a:t>			</a:t>
            </a:r>
            <a:r>
              <a:rPr lang="nl-NL" i="1" dirty="0" err="1"/>
              <a:t>am</a:t>
            </a:r>
            <a:r>
              <a:rPr lang="nl-NL" dirty="0"/>
              <a:t>  …….. (e)</a:t>
            </a:r>
            <a:r>
              <a:rPr lang="nl-NL" i="1" dirty="0" err="1"/>
              <a:t>ste</a:t>
            </a:r>
            <a:r>
              <a:rPr lang="nl-NL" i="1" dirty="0"/>
              <a:t>   </a:t>
            </a:r>
            <a:r>
              <a:rPr lang="nl-NL" dirty="0"/>
              <a:t> /  …….. (e)</a:t>
            </a:r>
            <a:r>
              <a:rPr lang="nl-NL" i="1" dirty="0" err="1"/>
              <a:t>ste</a:t>
            </a:r>
            <a:endParaRPr lang="nl-NL" i="1" dirty="0"/>
          </a:p>
          <a:p>
            <a:pPr marL="457200" lvl="1" indent="0">
              <a:buNone/>
            </a:pPr>
            <a:r>
              <a:rPr lang="nl-NL" i="1" dirty="0"/>
              <a:t>--------------------------------------------------------------------------------------------------</a:t>
            </a:r>
          </a:p>
          <a:p>
            <a:r>
              <a:rPr lang="nl-NL" dirty="0" err="1"/>
              <a:t>schön</a:t>
            </a:r>
            <a:r>
              <a:rPr lang="nl-NL" dirty="0"/>
              <a:t> 		</a:t>
            </a:r>
            <a:r>
              <a:rPr lang="nl-NL" dirty="0" err="1"/>
              <a:t>schön</a:t>
            </a:r>
            <a:r>
              <a:rPr lang="nl-NL" i="1" dirty="0" err="1"/>
              <a:t>er</a:t>
            </a:r>
            <a:r>
              <a:rPr lang="nl-NL" i="1" dirty="0"/>
              <a:t> </a:t>
            </a:r>
            <a:r>
              <a:rPr lang="nl-NL" dirty="0"/>
              <a:t>		</a:t>
            </a:r>
            <a:r>
              <a:rPr lang="nl-NL" i="1" dirty="0" err="1"/>
              <a:t>am</a:t>
            </a:r>
            <a:r>
              <a:rPr lang="nl-NL" dirty="0"/>
              <a:t> </a:t>
            </a:r>
            <a:r>
              <a:rPr lang="nl-NL" dirty="0" err="1"/>
              <a:t>schön</a:t>
            </a:r>
            <a:r>
              <a:rPr lang="nl-NL" i="1" dirty="0" err="1"/>
              <a:t>sten</a:t>
            </a:r>
            <a:r>
              <a:rPr lang="nl-NL" dirty="0"/>
              <a:t> / der </a:t>
            </a:r>
            <a:r>
              <a:rPr lang="nl-NL" dirty="0" err="1"/>
              <a:t>schön</a:t>
            </a:r>
            <a:r>
              <a:rPr lang="nl-NL" i="1" dirty="0" err="1"/>
              <a:t>ste</a:t>
            </a:r>
            <a:endParaRPr lang="nl-NL" i="1" dirty="0"/>
          </a:p>
          <a:p>
            <a:r>
              <a:rPr lang="nl-NL" dirty="0"/>
              <a:t>klein 		klein</a:t>
            </a:r>
            <a:r>
              <a:rPr lang="nl-NL" i="1" dirty="0"/>
              <a:t>er</a:t>
            </a:r>
            <a:r>
              <a:rPr lang="nl-NL" dirty="0"/>
              <a:t>		</a:t>
            </a:r>
            <a:r>
              <a:rPr lang="nl-NL" i="1" dirty="0" err="1"/>
              <a:t>am</a:t>
            </a:r>
            <a:r>
              <a:rPr lang="nl-NL" i="1" dirty="0"/>
              <a:t> </a:t>
            </a:r>
            <a:r>
              <a:rPr lang="nl-NL" dirty="0"/>
              <a:t>klein</a:t>
            </a:r>
            <a:r>
              <a:rPr lang="nl-NL" i="1" dirty="0"/>
              <a:t>sten </a:t>
            </a:r>
            <a:r>
              <a:rPr lang="nl-NL" dirty="0"/>
              <a:t>/ der kleinste</a:t>
            </a:r>
            <a:endParaRPr lang="nl-NL" i="1" dirty="0"/>
          </a:p>
          <a:p>
            <a:r>
              <a:rPr lang="nl-NL" dirty="0" err="1"/>
              <a:t>dünn</a:t>
            </a:r>
            <a:r>
              <a:rPr lang="nl-NL" dirty="0"/>
              <a:t>		</a:t>
            </a:r>
            <a:r>
              <a:rPr lang="nl-NL" dirty="0" err="1"/>
              <a:t>dünn</a:t>
            </a:r>
            <a:r>
              <a:rPr lang="nl-NL" i="1" dirty="0" err="1"/>
              <a:t>er</a:t>
            </a:r>
            <a:r>
              <a:rPr lang="nl-NL" i="1" dirty="0"/>
              <a:t>		</a:t>
            </a:r>
            <a:r>
              <a:rPr lang="nl-NL" i="1" dirty="0" err="1"/>
              <a:t>am</a:t>
            </a:r>
            <a:r>
              <a:rPr lang="nl-NL" i="1" dirty="0"/>
              <a:t> </a:t>
            </a:r>
            <a:r>
              <a:rPr lang="nl-NL" dirty="0" err="1"/>
              <a:t>dünn</a:t>
            </a:r>
            <a:r>
              <a:rPr lang="nl-NL" i="1" dirty="0" err="1"/>
              <a:t>sten</a:t>
            </a:r>
            <a:r>
              <a:rPr lang="nl-NL" i="1" dirty="0"/>
              <a:t> </a:t>
            </a:r>
            <a:r>
              <a:rPr lang="nl-NL" dirty="0"/>
              <a:t>/ der </a:t>
            </a:r>
            <a:r>
              <a:rPr lang="nl-NL" dirty="0" err="1"/>
              <a:t>dünnste</a:t>
            </a:r>
            <a:endParaRPr lang="nl-NL" i="1" dirty="0"/>
          </a:p>
          <a:p>
            <a:r>
              <a:rPr lang="nl-NL" dirty="0" err="1"/>
              <a:t>laut</a:t>
            </a:r>
            <a:r>
              <a:rPr lang="nl-NL" dirty="0"/>
              <a:t>			</a:t>
            </a:r>
            <a:r>
              <a:rPr lang="nl-NL" dirty="0" err="1"/>
              <a:t>laut</a:t>
            </a:r>
            <a:r>
              <a:rPr lang="nl-NL" i="1" dirty="0" err="1"/>
              <a:t>er</a:t>
            </a:r>
            <a:r>
              <a:rPr lang="nl-NL" i="1" dirty="0"/>
              <a:t>			</a:t>
            </a:r>
            <a:r>
              <a:rPr lang="nl-NL" i="1" dirty="0" err="1"/>
              <a:t>am</a:t>
            </a:r>
            <a:r>
              <a:rPr lang="nl-NL" i="1" dirty="0"/>
              <a:t> </a:t>
            </a:r>
            <a:r>
              <a:rPr lang="nl-NL" dirty="0" err="1"/>
              <a:t>laut</a:t>
            </a:r>
            <a:r>
              <a:rPr lang="nl-NL" dirty="0" err="1">
                <a:solidFill>
                  <a:srgbClr val="FF0000"/>
                </a:solidFill>
              </a:rPr>
              <a:t>e</a:t>
            </a:r>
            <a:r>
              <a:rPr lang="nl-NL" i="1" dirty="0" err="1"/>
              <a:t>sten</a:t>
            </a:r>
            <a:r>
              <a:rPr lang="nl-NL" i="1" dirty="0"/>
              <a:t> </a:t>
            </a:r>
            <a:r>
              <a:rPr lang="nl-NL" dirty="0"/>
              <a:t>/ der </a:t>
            </a:r>
            <a:r>
              <a:rPr lang="nl-NL" dirty="0" err="1"/>
              <a:t>lauteste</a:t>
            </a:r>
            <a:endParaRPr lang="nl-NL" i="1" dirty="0"/>
          </a:p>
          <a:p>
            <a:r>
              <a:rPr lang="nl-NL" dirty="0" err="1"/>
              <a:t>schnell</a:t>
            </a:r>
            <a:r>
              <a:rPr lang="nl-NL" dirty="0"/>
              <a:t>		</a:t>
            </a:r>
            <a:r>
              <a:rPr lang="nl-NL" dirty="0" err="1"/>
              <a:t>schnell</a:t>
            </a:r>
            <a:r>
              <a:rPr lang="nl-NL" i="1" dirty="0" err="1"/>
              <a:t>er</a:t>
            </a:r>
            <a:r>
              <a:rPr lang="nl-NL" i="1" dirty="0"/>
              <a:t>		</a:t>
            </a:r>
            <a:r>
              <a:rPr lang="nl-NL" i="1" dirty="0" err="1"/>
              <a:t>am</a:t>
            </a:r>
            <a:r>
              <a:rPr lang="nl-NL" i="1" dirty="0"/>
              <a:t> </a:t>
            </a:r>
            <a:r>
              <a:rPr lang="nl-NL" dirty="0" err="1"/>
              <a:t>schnell</a:t>
            </a:r>
            <a:r>
              <a:rPr lang="nl-NL" i="1" dirty="0" err="1"/>
              <a:t>sten</a:t>
            </a:r>
            <a:r>
              <a:rPr lang="nl-NL" i="1" dirty="0"/>
              <a:t> </a:t>
            </a:r>
            <a:r>
              <a:rPr lang="nl-NL" dirty="0"/>
              <a:t>/ der </a:t>
            </a:r>
            <a:r>
              <a:rPr lang="nl-NL" dirty="0" err="1"/>
              <a:t>schnellste</a:t>
            </a:r>
            <a:endParaRPr lang="nl-NL" i="1" dirty="0"/>
          </a:p>
          <a:p>
            <a:r>
              <a:rPr lang="nl-NL" dirty="0" err="1"/>
              <a:t>billig</a:t>
            </a:r>
            <a:r>
              <a:rPr lang="nl-NL" dirty="0"/>
              <a:t>			</a:t>
            </a:r>
            <a:r>
              <a:rPr lang="nl-NL" dirty="0" err="1"/>
              <a:t>billig</a:t>
            </a:r>
            <a:r>
              <a:rPr lang="nl-NL" i="1" dirty="0" err="1"/>
              <a:t>er</a:t>
            </a:r>
            <a:r>
              <a:rPr lang="nl-NL" i="1" dirty="0"/>
              <a:t>		</a:t>
            </a:r>
            <a:r>
              <a:rPr lang="nl-NL" i="1" dirty="0" err="1"/>
              <a:t>am</a:t>
            </a:r>
            <a:r>
              <a:rPr lang="nl-NL" i="1" dirty="0"/>
              <a:t> </a:t>
            </a:r>
            <a:r>
              <a:rPr lang="nl-NL" dirty="0" err="1"/>
              <a:t>billig</a:t>
            </a:r>
            <a:r>
              <a:rPr lang="nl-NL" i="1" dirty="0" err="1"/>
              <a:t>sten</a:t>
            </a:r>
            <a:r>
              <a:rPr lang="nl-NL" i="1" dirty="0"/>
              <a:t> </a:t>
            </a:r>
            <a:r>
              <a:rPr lang="nl-NL" dirty="0"/>
              <a:t>/ der </a:t>
            </a:r>
            <a:r>
              <a:rPr lang="nl-NL" dirty="0" err="1"/>
              <a:t>billigste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978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/>
              <a:t>Let op, deze gaan anders !!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groß</a:t>
            </a:r>
            <a:endParaRPr lang="nl-NL" dirty="0"/>
          </a:p>
          <a:p>
            <a:r>
              <a:rPr lang="nl-NL" dirty="0"/>
              <a:t>lang</a:t>
            </a:r>
          </a:p>
          <a:p>
            <a:r>
              <a:rPr lang="nl-NL" dirty="0" err="1"/>
              <a:t>gesund</a:t>
            </a:r>
            <a:endParaRPr lang="nl-NL" dirty="0"/>
          </a:p>
          <a:p>
            <a:r>
              <a:rPr lang="nl-NL" dirty="0" err="1"/>
              <a:t>jung</a:t>
            </a:r>
            <a:endParaRPr lang="nl-NL" dirty="0"/>
          </a:p>
          <a:p>
            <a:r>
              <a:rPr lang="nl-NL" dirty="0" err="1"/>
              <a:t>hoch</a:t>
            </a:r>
            <a:endParaRPr lang="nl-NL" dirty="0"/>
          </a:p>
          <a:p>
            <a:r>
              <a:rPr lang="nl-NL" dirty="0" err="1"/>
              <a:t>teuer</a:t>
            </a:r>
            <a:endParaRPr lang="nl-NL" dirty="0"/>
          </a:p>
          <a:p>
            <a:r>
              <a:rPr lang="nl-NL" dirty="0"/>
              <a:t>gut</a:t>
            </a:r>
          </a:p>
          <a:p>
            <a:r>
              <a:rPr lang="nl-NL" dirty="0" err="1"/>
              <a:t>gern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gr</a:t>
            </a:r>
            <a:r>
              <a:rPr lang="nl-NL" dirty="0" err="1">
                <a:solidFill>
                  <a:srgbClr val="FF0000"/>
                </a:solidFill>
              </a:rPr>
              <a:t>ö</a:t>
            </a:r>
            <a:r>
              <a:rPr lang="nl-NL" dirty="0" err="1"/>
              <a:t>ßer</a:t>
            </a:r>
            <a:r>
              <a:rPr lang="nl-NL" dirty="0"/>
              <a:t> – </a:t>
            </a:r>
            <a:r>
              <a:rPr lang="nl-NL" dirty="0" err="1"/>
              <a:t>am</a:t>
            </a:r>
            <a:r>
              <a:rPr lang="nl-NL" dirty="0"/>
              <a:t> </a:t>
            </a:r>
            <a:r>
              <a:rPr lang="nl-NL" dirty="0" err="1"/>
              <a:t>gr</a:t>
            </a:r>
            <a:r>
              <a:rPr lang="nl-NL" dirty="0" err="1">
                <a:solidFill>
                  <a:srgbClr val="FF0000"/>
                </a:solidFill>
              </a:rPr>
              <a:t>ö</a:t>
            </a:r>
            <a:r>
              <a:rPr lang="nl-NL" dirty="0" err="1"/>
              <a:t>ßten</a:t>
            </a:r>
            <a:endParaRPr lang="nl-NL" dirty="0"/>
          </a:p>
          <a:p>
            <a:r>
              <a:rPr lang="nl-NL" dirty="0" err="1">
                <a:solidFill>
                  <a:srgbClr val="FF0000"/>
                </a:solidFill>
              </a:rPr>
              <a:t>lä</a:t>
            </a:r>
            <a:r>
              <a:rPr lang="nl-NL" dirty="0" err="1"/>
              <a:t>nger</a:t>
            </a:r>
            <a:r>
              <a:rPr lang="nl-NL" dirty="0"/>
              <a:t> – </a:t>
            </a:r>
            <a:r>
              <a:rPr lang="nl-NL" dirty="0" err="1"/>
              <a:t>am</a:t>
            </a:r>
            <a:r>
              <a:rPr lang="nl-NL" dirty="0"/>
              <a:t> </a:t>
            </a:r>
            <a:r>
              <a:rPr lang="nl-NL" dirty="0" err="1"/>
              <a:t>l</a:t>
            </a:r>
            <a:r>
              <a:rPr lang="nl-NL" dirty="0" err="1">
                <a:solidFill>
                  <a:srgbClr val="FF0000"/>
                </a:solidFill>
              </a:rPr>
              <a:t>ä</a:t>
            </a:r>
            <a:r>
              <a:rPr lang="nl-NL" dirty="0" err="1"/>
              <a:t>ngsten</a:t>
            </a:r>
            <a:endParaRPr lang="nl-NL" dirty="0"/>
          </a:p>
          <a:p>
            <a:r>
              <a:rPr lang="nl-NL" dirty="0" err="1"/>
              <a:t>ges</a:t>
            </a:r>
            <a:r>
              <a:rPr lang="nl-NL" dirty="0" err="1">
                <a:solidFill>
                  <a:srgbClr val="FF0000"/>
                </a:solidFill>
              </a:rPr>
              <a:t>ü</a:t>
            </a:r>
            <a:r>
              <a:rPr lang="nl-NL" dirty="0" err="1"/>
              <a:t>nder</a:t>
            </a:r>
            <a:r>
              <a:rPr lang="nl-NL" dirty="0"/>
              <a:t> – </a:t>
            </a:r>
            <a:r>
              <a:rPr lang="nl-NL" dirty="0" err="1"/>
              <a:t>am</a:t>
            </a:r>
            <a:r>
              <a:rPr lang="nl-NL" dirty="0"/>
              <a:t> </a:t>
            </a:r>
            <a:r>
              <a:rPr lang="nl-NL" dirty="0" err="1"/>
              <a:t>ges</a:t>
            </a:r>
            <a:r>
              <a:rPr lang="nl-NL" dirty="0" err="1">
                <a:solidFill>
                  <a:srgbClr val="FF0000"/>
                </a:solidFill>
              </a:rPr>
              <a:t>ü</a:t>
            </a:r>
            <a:r>
              <a:rPr lang="nl-NL" dirty="0" err="1"/>
              <a:t>ndesten</a:t>
            </a:r>
            <a:endParaRPr lang="nl-NL" dirty="0"/>
          </a:p>
          <a:p>
            <a:r>
              <a:rPr lang="nl-NL" dirty="0" err="1"/>
              <a:t>j</a:t>
            </a:r>
            <a:r>
              <a:rPr lang="nl-NL" dirty="0" err="1">
                <a:solidFill>
                  <a:srgbClr val="FF0000"/>
                </a:solidFill>
              </a:rPr>
              <a:t>ü</a:t>
            </a:r>
            <a:r>
              <a:rPr lang="nl-NL" dirty="0" err="1"/>
              <a:t>nger</a:t>
            </a:r>
            <a:r>
              <a:rPr lang="nl-NL" dirty="0"/>
              <a:t> – </a:t>
            </a:r>
            <a:r>
              <a:rPr lang="nl-NL" dirty="0" err="1"/>
              <a:t>am</a:t>
            </a:r>
            <a:r>
              <a:rPr lang="nl-NL" dirty="0"/>
              <a:t> </a:t>
            </a:r>
            <a:r>
              <a:rPr lang="nl-NL" dirty="0" err="1"/>
              <a:t>j</a:t>
            </a:r>
            <a:r>
              <a:rPr lang="nl-NL" dirty="0" err="1">
                <a:solidFill>
                  <a:srgbClr val="FF0000"/>
                </a:solidFill>
              </a:rPr>
              <a:t>ü</a:t>
            </a:r>
            <a:r>
              <a:rPr lang="nl-NL" dirty="0" err="1"/>
              <a:t>ngsten</a:t>
            </a:r>
            <a:endParaRPr lang="nl-NL" dirty="0"/>
          </a:p>
          <a:p>
            <a:r>
              <a:rPr lang="nl-NL" dirty="0" err="1"/>
              <a:t>h</a:t>
            </a:r>
            <a:r>
              <a:rPr lang="nl-NL" dirty="0" err="1">
                <a:solidFill>
                  <a:srgbClr val="FF0000"/>
                </a:solidFill>
              </a:rPr>
              <a:t>öh</a:t>
            </a:r>
            <a:r>
              <a:rPr lang="nl-NL" dirty="0" err="1"/>
              <a:t>er</a:t>
            </a:r>
            <a:r>
              <a:rPr lang="nl-NL" dirty="0"/>
              <a:t> – </a:t>
            </a:r>
            <a:r>
              <a:rPr lang="nl-NL" dirty="0" err="1"/>
              <a:t>am</a:t>
            </a:r>
            <a:r>
              <a:rPr lang="nl-NL" dirty="0"/>
              <a:t> </a:t>
            </a:r>
            <a:r>
              <a:rPr lang="nl-NL" dirty="0" err="1"/>
              <a:t>h</a:t>
            </a:r>
            <a:r>
              <a:rPr lang="nl-NL" dirty="0" err="1">
                <a:solidFill>
                  <a:srgbClr val="FF0000"/>
                </a:solidFill>
              </a:rPr>
              <a:t>ö</a:t>
            </a:r>
            <a:r>
              <a:rPr lang="nl-NL" dirty="0" err="1"/>
              <a:t>chsten</a:t>
            </a:r>
            <a:endParaRPr lang="nl-NL" dirty="0"/>
          </a:p>
          <a:p>
            <a:r>
              <a:rPr lang="nl-NL" dirty="0" err="1">
                <a:solidFill>
                  <a:srgbClr val="FF0000"/>
                </a:solidFill>
              </a:rPr>
              <a:t>teurer</a:t>
            </a:r>
            <a:r>
              <a:rPr lang="nl-NL" dirty="0"/>
              <a:t> – </a:t>
            </a:r>
            <a:r>
              <a:rPr lang="nl-NL" dirty="0" err="1"/>
              <a:t>am</a:t>
            </a:r>
            <a:r>
              <a:rPr lang="nl-NL" dirty="0"/>
              <a:t> </a:t>
            </a:r>
            <a:r>
              <a:rPr lang="nl-NL" dirty="0" err="1"/>
              <a:t>teuersten</a:t>
            </a:r>
            <a:endParaRPr lang="nl-NL" dirty="0"/>
          </a:p>
          <a:p>
            <a:r>
              <a:rPr lang="nl-NL" dirty="0" err="1">
                <a:solidFill>
                  <a:srgbClr val="FF0000"/>
                </a:solidFill>
              </a:rPr>
              <a:t>besser</a:t>
            </a:r>
            <a:r>
              <a:rPr lang="nl-NL" dirty="0">
                <a:solidFill>
                  <a:srgbClr val="FF0000"/>
                </a:solidFill>
              </a:rPr>
              <a:t> – </a:t>
            </a:r>
            <a:r>
              <a:rPr lang="nl-NL" dirty="0" err="1"/>
              <a:t>am</a:t>
            </a:r>
            <a:r>
              <a:rPr lang="nl-NL" dirty="0">
                <a:solidFill>
                  <a:srgbClr val="FF0000"/>
                </a:solidFill>
              </a:rPr>
              <a:t> besten</a:t>
            </a:r>
          </a:p>
          <a:p>
            <a:r>
              <a:rPr lang="nl-NL" dirty="0" err="1">
                <a:solidFill>
                  <a:srgbClr val="FF0000"/>
                </a:solidFill>
              </a:rPr>
              <a:t>lieber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/>
              <a:t>– </a:t>
            </a:r>
            <a:r>
              <a:rPr lang="nl-NL" dirty="0" err="1"/>
              <a:t>am</a:t>
            </a:r>
            <a:r>
              <a:rPr lang="nl-NL" dirty="0"/>
              <a:t> </a:t>
            </a:r>
            <a:r>
              <a:rPr lang="nl-NL" dirty="0" err="1">
                <a:solidFill>
                  <a:srgbClr val="FF0000"/>
                </a:solidFill>
              </a:rPr>
              <a:t>liebsten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VERGLEICHE - </a:t>
            </a:r>
            <a:r>
              <a:rPr lang="nl-NL" i="1" dirty="0"/>
              <a:t>vergelijkingen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u="sng" dirty="0"/>
              <a:t>OVERTREFFEND: </a:t>
            </a:r>
          </a:p>
          <a:p>
            <a:pPr marL="0" indent="0">
              <a:buNone/>
            </a:pPr>
            <a:r>
              <a:rPr lang="nl-NL" u="sng" dirty="0"/>
              <a:t>…….. </a:t>
            </a:r>
            <a:r>
              <a:rPr lang="nl-NL" b="1" u="sng" dirty="0"/>
              <a:t>er als</a:t>
            </a:r>
          </a:p>
          <a:p>
            <a:endParaRPr lang="nl-NL" dirty="0"/>
          </a:p>
          <a:p>
            <a:r>
              <a:rPr lang="nl-NL" dirty="0" err="1"/>
              <a:t>Ich</a:t>
            </a:r>
            <a:r>
              <a:rPr lang="nl-NL" dirty="0"/>
              <a:t> bin ………. </a:t>
            </a:r>
            <a:r>
              <a:rPr lang="nl-NL" b="1" dirty="0"/>
              <a:t>als</a:t>
            </a:r>
            <a:r>
              <a:rPr lang="nl-NL" dirty="0"/>
              <a:t> du (groter)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err="1"/>
              <a:t>größer</a:t>
            </a:r>
            <a:endParaRPr lang="nl-NL" dirty="0"/>
          </a:p>
          <a:p>
            <a:r>
              <a:rPr lang="nl-NL" dirty="0"/>
              <a:t>Du bist ……….. </a:t>
            </a:r>
            <a:r>
              <a:rPr lang="nl-NL" b="1" dirty="0"/>
              <a:t>als</a:t>
            </a:r>
            <a:r>
              <a:rPr lang="nl-NL" dirty="0"/>
              <a:t> </a:t>
            </a:r>
            <a:r>
              <a:rPr lang="nl-NL" dirty="0" err="1"/>
              <a:t>ich</a:t>
            </a:r>
            <a:r>
              <a:rPr lang="nl-NL" dirty="0"/>
              <a:t> (jonger)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err="1"/>
              <a:t>jünger</a:t>
            </a:r>
            <a:endParaRPr lang="nl-NL" dirty="0"/>
          </a:p>
          <a:p>
            <a:r>
              <a:rPr lang="nl-NL" dirty="0"/>
              <a:t>Er </a:t>
            </a:r>
            <a:r>
              <a:rPr lang="nl-NL" dirty="0" err="1"/>
              <a:t>läuft</a:t>
            </a:r>
            <a:r>
              <a:rPr lang="nl-NL" dirty="0"/>
              <a:t> ……….. </a:t>
            </a:r>
            <a:r>
              <a:rPr lang="nl-NL" b="1" dirty="0"/>
              <a:t>als</a:t>
            </a:r>
            <a:r>
              <a:rPr lang="nl-NL" dirty="0"/>
              <a:t> Hans (sneller)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err="1"/>
              <a:t>schneller</a:t>
            </a:r>
            <a:endParaRPr lang="nl-NL" dirty="0"/>
          </a:p>
          <a:p>
            <a:r>
              <a:rPr lang="nl-NL" dirty="0" err="1"/>
              <a:t>Wir</a:t>
            </a:r>
            <a:r>
              <a:rPr lang="nl-NL" dirty="0"/>
              <a:t> springen …………. </a:t>
            </a:r>
            <a:r>
              <a:rPr lang="nl-NL" b="1" dirty="0"/>
              <a:t>als</a:t>
            </a:r>
            <a:r>
              <a:rPr lang="nl-NL" dirty="0"/>
              <a:t> du. (hoger)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err="1"/>
              <a:t>höher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u="sng" dirty="0"/>
              <a:t>EVEN GROOT</a:t>
            </a:r>
            <a:r>
              <a:rPr lang="nl-NL" dirty="0"/>
              <a:t>: </a:t>
            </a:r>
          </a:p>
          <a:p>
            <a:pPr marL="0" indent="0">
              <a:buNone/>
            </a:pPr>
            <a:r>
              <a:rPr lang="nl-NL" u="sng" dirty="0" err="1"/>
              <a:t>genau</a:t>
            </a:r>
            <a:r>
              <a:rPr lang="nl-NL" b="1" u="sng" dirty="0" err="1"/>
              <a:t>so</a:t>
            </a:r>
            <a:r>
              <a:rPr lang="nl-NL" b="1" u="sng" dirty="0"/>
              <a:t> </a:t>
            </a:r>
            <a:r>
              <a:rPr lang="nl-NL" u="sng" dirty="0"/>
              <a:t>/ </a:t>
            </a:r>
            <a:r>
              <a:rPr lang="nl-NL" u="sng" dirty="0" err="1"/>
              <a:t>eben</a:t>
            </a:r>
            <a:r>
              <a:rPr lang="nl-NL" b="1" u="sng" dirty="0" err="1"/>
              <a:t>so</a:t>
            </a:r>
            <a:r>
              <a:rPr lang="nl-NL" u="sng" dirty="0"/>
              <a:t> ……</a:t>
            </a:r>
            <a:r>
              <a:rPr lang="nl-NL" b="1" u="sng" dirty="0"/>
              <a:t>wie</a:t>
            </a:r>
          </a:p>
          <a:p>
            <a:endParaRPr lang="nl-NL" dirty="0"/>
          </a:p>
          <a:p>
            <a:r>
              <a:rPr lang="nl-NL" dirty="0" err="1"/>
              <a:t>Ich</a:t>
            </a:r>
            <a:r>
              <a:rPr lang="nl-NL" dirty="0"/>
              <a:t> bin </a:t>
            </a:r>
            <a:r>
              <a:rPr lang="nl-NL" dirty="0" err="1"/>
              <a:t>genau</a:t>
            </a:r>
            <a:r>
              <a:rPr lang="nl-NL" b="1" dirty="0" err="1"/>
              <a:t>so</a:t>
            </a:r>
            <a:r>
              <a:rPr lang="nl-NL" dirty="0"/>
              <a:t> </a:t>
            </a:r>
            <a:r>
              <a:rPr lang="nl-NL" dirty="0" err="1"/>
              <a:t>groß</a:t>
            </a:r>
            <a:r>
              <a:rPr lang="nl-NL" dirty="0"/>
              <a:t> </a:t>
            </a:r>
            <a:r>
              <a:rPr lang="nl-NL" b="1" dirty="0"/>
              <a:t>wie</a:t>
            </a:r>
            <a:r>
              <a:rPr lang="nl-NL" dirty="0"/>
              <a:t> er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Du bist </a:t>
            </a:r>
            <a:r>
              <a:rPr lang="nl-NL" dirty="0" err="1"/>
              <a:t>genau</a:t>
            </a:r>
            <a:r>
              <a:rPr lang="nl-NL" b="1" dirty="0" err="1"/>
              <a:t>so</a:t>
            </a:r>
            <a:r>
              <a:rPr lang="nl-NL" dirty="0"/>
              <a:t> </a:t>
            </a:r>
            <a:r>
              <a:rPr lang="nl-NL" dirty="0" err="1"/>
              <a:t>jung</a:t>
            </a:r>
            <a:r>
              <a:rPr lang="nl-NL" dirty="0"/>
              <a:t> </a:t>
            </a:r>
            <a:r>
              <a:rPr lang="nl-NL" b="1" dirty="0"/>
              <a:t>wie</a:t>
            </a:r>
            <a:r>
              <a:rPr lang="nl-NL" dirty="0"/>
              <a:t> </a:t>
            </a:r>
            <a:r>
              <a:rPr lang="nl-NL" dirty="0" err="1"/>
              <a:t>ich</a:t>
            </a:r>
            <a:endParaRPr lang="nl-NL" dirty="0"/>
          </a:p>
          <a:p>
            <a:endParaRPr lang="nl-NL" dirty="0"/>
          </a:p>
          <a:p>
            <a:r>
              <a:rPr lang="nl-NL" dirty="0"/>
              <a:t>Er </a:t>
            </a:r>
            <a:r>
              <a:rPr lang="nl-NL" dirty="0" err="1"/>
              <a:t>läuft</a:t>
            </a:r>
            <a:r>
              <a:rPr lang="nl-NL" dirty="0"/>
              <a:t> </a:t>
            </a:r>
            <a:r>
              <a:rPr lang="nl-NL" dirty="0" err="1"/>
              <a:t>eben</a:t>
            </a:r>
            <a:r>
              <a:rPr lang="nl-NL" b="1" dirty="0" err="1"/>
              <a:t>so</a:t>
            </a:r>
            <a:r>
              <a:rPr lang="nl-NL" b="1" dirty="0"/>
              <a:t> </a:t>
            </a:r>
            <a:r>
              <a:rPr lang="nl-NL" dirty="0" err="1"/>
              <a:t>schnell</a:t>
            </a:r>
            <a:r>
              <a:rPr lang="nl-NL" dirty="0"/>
              <a:t> </a:t>
            </a:r>
            <a:r>
              <a:rPr lang="nl-NL" b="1" dirty="0"/>
              <a:t>wie</a:t>
            </a:r>
            <a:r>
              <a:rPr lang="nl-NL" dirty="0"/>
              <a:t> Hans</a:t>
            </a:r>
          </a:p>
          <a:p>
            <a:endParaRPr lang="nl-NL" dirty="0"/>
          </a:p>
          <a:p>
            <a:r>
              <a:rPr lang="nl-NL" dirty="0" err="1"/>
              <a:t>Wir</a:t>
            </a:r>
            <a:r>
              <a:rPr lang="nl-NL" dirty="0"/>
              <a:t> springen </a:t>
            </a:r>
            <a:r>
              <a:rPr lang="nl-NL" dirty="0" err="1"/>
              <a:t>eben</a:t>
            </a:r>
            <a:r>
              <a:rPr lang="nl-NL" b="1" dirty="0" err="1"/>
              <a:t>so</a:t>
            </a:r>
            <a:r>
              <a:rPr lang="nl-NL" dirty="0"/>
              <a:t> </a:t>
            </a:r>
            <a:r>
              <a:rPr lang="nl-NL" dirty="0" err="1"/>
              <a:t>hoch</a:t>
            </a:r>
            <a:r>
              <a:rPr lang="nl-NL" dirty="0"/>
              <a:t> </a:t>
            </a:r>
            <a:r>
              <a:rPr lang="nl-NL" b="1" dirty="0"/>
              <a:t>wie</a:t>
            </a:r>
            <a:r>
              <a:rPr lang="nl-NL" dirty="0"/>
              <a:t> du. </a:t>
            </a:r>
          </a:p>
        </p:txBody>
      </p:sp>
    </p:spTree>
    <p:extLst>
      <p:ext uri="{BB962C8B-B14F-4D97-AF65-F5344CB8AC3E}">
        <p14:creationId xmlns:p14="http://schemas.microsoft.com/office/powerpoint/2010/main" val="265088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/>
              <a:t>FÜNFER “</a:t>
            </a:r>
            <a:r>
              <a:rPr lang="nl-NL" b="1" u="sng" dirty="0" err="1"/>
              <a:t>Beruf</a:t>
            </a:r>
            <a:r>
              <a:rPr lang="nl-NL" b="1" u="sng" dirty="0"/>
              <a:t> vorstellen”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nl-NL" b="1" dirty="0" err="1">
                <a:latin typeface="Arial" panose="020B0604020202020204" pitchFamily="34" charset="0"/>
                <a:ea typeface="Calibri" panose="020F0502020204030204" pitchFamily="34" charset="0"/>
              </a:rPr>
              <a:t>Ich</a:t>
            </a:r>
            <a:r>
              <a:rPr lang="nl-NL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ea typeface="Calibri" panose="020F0502020204030204" pitchFamily="34" charset="0"/>
              </a:rPr>
              <a:t>lerne</a:t>
            </a:r>
            <a:r>
              <a:rPr lang="nl-NL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b="1" u="sng" dirty="0">
                <a:latin typeface="Arial" panose="020B0604020202020204" pitchFamily="34" charset="0"/>
                <a:ea typeface="Calibri" panose="020F0502020204030204" pitchFamily="34" charset="0"/>
              </a:rPr>
              <a:t>in</a:t>
            </a:r>
            <a:r>
              <a:rPr lang="nl-NL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</a:t>
            </a:r>
            <a:r>
              <a:rPr lang="nl-NL" b="1" i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</a:t>
            </a:r>
            <a:r>
              <a:rPr lang="nl-NL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ea typeface="Calibri" panose="020F0502020204030204" pitchFamily="34" charset="0"/>
              </a:rPr>
              <a:t>Berufsschule</a:t>
            </a:r>
            <a:r>
              <a:rPr lang="nl-NL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</a:t>
            </a:r>
            <a:r>
              <a:rPr lang="nl-NL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</a:t>
            </a:r>
            <a:r>
              <a:rPr lang="nl-NL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ea typeface="Calibri" panose="020F0502020204030204" pitchFamily="34" charset="0"/>
              </a:rPr>
              <a:t>Beruf</a:t>
            </a:r>
            <a:r>
              <a:rPr lang="nl-NL" b="1" dirty="0">
                <a:latin typeface="Arial" panose="020B0604020202020204" pitchFamily="34" charset="0"/>
                <a:ea typeface="Calibri" panose="020F0502020204030204" pitchFamily="34" charset="0"/>
              </a:rPr>
              <a:t> “</a:t>
            </a:r>
            <a:r>
              <a:rPr lang="nl-NL" b="1" dirty="0" err="1">
                <a:latin typeface="Arial" panose="020B0604020202020204" pitchFamily="34" charset="0"/>
                <a:ea typeface="Calibri" panose="020F0502020204030204" pitchFamily="34" charset="0"/>
              </a:rPr>
              <a:t>Ernährungscoach</a:t>
            </a:r>
            <a:r>
              <a:rPr lang="nl-NL" b="1" dirty="0">
                <a:latin typeface="Arial" panose="020B0604020202020204" pitchFamily="34" charset="0"/>
                <a:ea typeface="Calibri" panose="020F0502020204030204" pitchFamily="34" charset="0"/>
              </a:rPr>
              <a:t>”. </a:t>
            </a:r>
          </a:p>
          <a:p>
            <a:pPr>
              <a:lnSpc>
                <a:spcPct val="200000"/>
              </a:lnSpc>
            </a:pPr>
            <a:r>
              <a:rPr lang="nl-NL" b="1" dirty="0" err="1">
                <a:latin typeface="Arial" panose="020B0604020202020204" pitchFamily="34" charset="0"/>
                <a:ea typeface="Calibri" panose="020F0502020204030204" pitchFamily="34" charset="0"/>
              </a:rPr>
              <a:t>Ich</a:t>
            </a:r>
            <a:r>
              <a:rPr lang="nl-NL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ea typeface="Calibri" panose="020F0502020204030204" pitchFamily="34" charset="0"/>
              </a:rPr>
              <a:t>möchte</a:t>
            </a:r>
            <a:r>
              <a:rPr lang="nl-NL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ea typeface="Calibri" panose="020F0502020204030204" pitchFamily="34" charset="0"/>
              </a:rPr>
              <a:t>gern</a:t>
            </a:r>
            <a:r>
              <a:rPr lang="nl-NL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ea typeface="Calibri" panose="020F0502020204030204" pitchFamily="34" charset="0"/>
              </a:rPr>
              <a:t>mit</a:t>
            </a:r>
            <a:r>
              <a:rPr lang="nl-NL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ea typeface="Calibri" panose="020F0502020204030204" pitchFamily="34" charset="0"/>
              </a:rPr>
              <a:t>Menschen</a:t>
            </a:r>
            <a:r>
              <a:rPr lang="nl-NL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ea typeface="Calibri" panose="020F0502020204030204" pitchFamily="34" charset="0"/>
              </a:rPr>
              <a:t>arbeiten</a:t>
            </a:r>
            <a:r>
              <a:rPr lang="nl-NL" b="1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nl-N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Mein Interesse liegt </a:t>
            </a:r>
            <a:r>
              <a:rPr lang="nl-NL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</a:t>
            </a:r>
            <a:r>
              <a:rPr lang="nl-N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nl-NL" b="1" i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nl-NL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Entwicklung</a:t>
            </a:r>
            <a:r>
              <a:rPr lang="nl-N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von</a:t>
            </a:r>
            <a:r>
              <a:rPr lang="nl-N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Coaching.</a:t>
            </a:r>
          </a:p>
          <a:p>
            <a:pPr>
              <a:lnSpc>
                <a:spcPct val="200000"/>
              </a:lnSpc>
            </a:pPr>
            <a:r>
              <a:rPr lang="nl-NL" b="1" dirty="0" err="1">
                <a:latin typeface="Arial" panose="020B0604020202020204" pitchFamily="34" charset="0"/>
                <a:ea typeface="Calibri" panose="020F0502020204030204" pitchFamily="34" charset="0"/>
              </a:rPr>
              <a:t>Ich</a:t>
            </a:r>
            <a:r>
              <a:rPr lang="nl-NL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ea typeface="Calibri" panose="020F0502020204030204" pitchFamily="34" charset="0"/>
              </a:rPr>
              <a:t>kombiniere</a:t>
            </a:r>
            <a:r>
              <a:rPr lang="nl-NL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ea typeface="Calibri" panose="020F0502020204030204" pitchFamily="34" charset="0"/>
              </a:rPr>
              <a:t>gern</a:t>
            </a:r>
            <a:r>
              <a:rPr lang="nl-NL" b="1" dirty="0">
                <a:latin typeface="Arial" panose="020B0604020202020204" pitchFamily="34" charset="0"/>
                <a:ea typeface="Calibri" panose="020F0502020204030204" pitchFamily="34" charset="0"/>
              </a:rPr>
              <a:t> Sport </a:t>
            </a:r>
            <a:r>
              <a:rPr lang="nl-NL" b="1" dirty="0" err="1">
                <a:latin typeface="Arial" panose="020B0604020202020204" pitchFamily="34" charset="0"/>
                <a:ea typeface="Calibri" panose="020F0502020204030204" pitchFamily="34" charset="0"/>
              </a:rPr>
              <a:t>mit</a:t>
            </a:r>
            <a:r>
              <a:rPr lang="nl-NL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ea typeface="Calibri" panose="020F0502020204030204" pitchFamily="34" charset="0"/>
              </a:rPr>
              <a:t>Aktivitäten</a:t>
            </a:r>
            <a:r>
              <a:rPr lang="nl-NL" b="1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nl-NL" b="1" dirty="0" err="1">
                <a:latin typeface="Arial" panose="020B0604020202020204" pitchFamily="34" charset="0"/>
                <a:ea typeface="Calibri" panose="020F0502020204030204" pitchFamily="34" charset="0"/>
              </a:rPr>
              <a:t>Jeder</a:t>
            </a:r>
            <a:r>
              <a:rPr lang="nl-NL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ea typeface="Calibri" panose="020F0502020204030204" pitchFamily="34" charset="0"/>
              </a:rPr>
              <a:t>soll</a:t>
            </a:r>
            <a:r>
              <a:rPr lang="nl-NL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ea typeface="Calibri" panose="020F0502020204030204" pitchFamily="34" charset="0"/>
              </a:rPr>
              <a:t>sich</a:t>
            </a:r>
            <a:r>
              <a:rPr lang="nl-NL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b="1" u="sng" dirty="0">
                <a:latin typeface="Arial" panose="020B0604020202020204" pitchFamily="34" charset="0"/>
                <a:ea typeface="Calibri" panose="020F0502020204030204" pitchFamily="34" charset="0"/>
              </a:rPr>
              <a:t>in</a:t>
            </a:r>
            <a:r>
              <a:rPr lang="nl-NL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ea typeface="Calibri" panose="020F0502020204030204" pitchFamily="34" charset="0"/>
              </a:rPr>
              <a:t>mein</a:t>
            </a:r>
            <a:r>
              <a:rPr lang="nl-NL" b="1" i="1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en</a:t>
            </a:r>
            <a:r>
              <a:rPr lang="nl-NL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ea typeface="Calibri" panose="020F0502020204030204" pitchFamily="34" charset="0"/>
              </a:rPr>
              <a:t>Kurs</a:t>
            </a:r>
            <a:r>
              <a:rPr lang="nl-NL" b="1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en</a:t>
            </a:r>
            <a:r>
              <a:rPr lang="nl-NL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ea typeface="Calibri" panose="020F0502020204030204" pitchFamily="34" charset="0"/>
              </a:rPr>
              <a:t>wohlfühlen</a:t>
            </a:r>
            <a:r>
              <a:rPr lang="nl-NL" b="1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909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sz="2000" dirty="0" err="1"/>
              <a:t>mit</a:t>
            </a:r>
            <a:r>
              <a:rPr lang="nl-NL" sz="2000" dirty="0"/>
              <a:t>, </a:t>
            </a:r>
            <a:r>
              <a:rPr lang="nl-NL" sz="2000" dirty="0" err="1"/>
              <a:t>nach</a:t>
            </a:r>
            <a:r>
              <a:rPr lang="nl-NL" sz="2000" dirty="0"/>
              <a:t>, bei, </a:t>
            </a:r>
            <a:r>
              <a:rPr lang="nl-NL" sz="2000" dirty="0" err="1"/>
              <a:t>von</a:t>
            </a:r>
            <a:r>
              <a:rPr lang="nl-NL" sz="2000" dirty="0"/>
              <a:t>, </a:t>
            </a:r>
            <a:r>
              <a:rPr lang="nl-NL" sz="2000" dirty="0" err="1"/>
              <a:t>seit</a:t>
            </a:r>
            <a:r>
              <a:rPr lang="nl-NL" sz="2000" dirty="0"/>
              <a:t>, </a:t>
            </a:r>
            <a:r>
              <a:rPr lang="nl-NL" sz="2000" dirty="0" err="1"/>
              <a:t>zu</a:t>
            </a:r>
            <a:r>
              <a:rPr lang="nl-NL" sz="2000" dirty="0"/>
              <a:t>, </a:t>
            </a:r>
            <a:r>
              <a:rPr lang="nl-NL" sz="2000" dirty="0" err="1"/>
              <a:t>aus</a:t>
            </a:r>
            <a:r>
              <a:rPr lang="nl-NL" sz="2000" dirty="0"/>
              <a:t>, </a:t>
            </a:r>
            <a:r>
              <a:rPr lang="nl-NL" sz="2000" dirty="0" err="1"/>
              <a:t>außer</a:t>
            </a:r>
            <a:r>
              <a:rPr lang="nl-NL" sz="2000" dirty="0"/>
              <a:t>		</a:t>
            </a:r>
          </a:p>
          <a:p>
            <a:r>
              <a:rPr lang="nl-NL" sz="2000" dirty="0" err="1"/>
              <a:t>durch</a:t>
            </a:r>
            <a:r>
              <a:rPr lang="nl-NL" sz="2000" dirty="0"/>
              <a:t>, </a:t>
            </a:r>
            <a:r>
              <a:rPr lang="nl-NL" sz="2000" dirty="0" err="1"/>
              <a:t>für</a:t>
            </a:r>
            <a:r>
              <a:rPr lang="nl-NL" sz="2000" dirty="0"/>
              <a:t>, </a:t>
            </a:r>
            <a:r>
              <a:rPr lang="nl-NL" sz="2000" dirty="0" err="1"/>
              <a:t>ohne</a:t>
            </a:r>
            <a:r>
              <a:rPr lang="nl-NL" sz="2000" dirty="0"/>
              <a:t>, </a:t>
            </a:r>
            <a:r>
              <a:rPr lang="nl-NL" sz="2000" dirty="0" err="1"/>
              <a:t>um</a:t>
            </a:r>
            <a:r>
              <a:rPr lang="nl-NL" sz="2000" dirty="0"/>
              <a:t>, bis, </a:t>
            </a:r>
            <a:r>
              <a:rPr lang="nl-NL" sz="2000" dirty="0" err="1"/>
              <a:t>gegen</a:t>
            </a:r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pPr marL="0" indent="0">
              <a:buNone/>
            </a:pPr>
            <a:r>
              <a:rPr lang="nl-NL" dirty="0"/>
              <a:t> 		          </a:t>
            </a:r>
            <a:r>
              <a:rPr lang="nl-NL" sz="1800" dirty="0"/>
              <a:t>“</a:t>
            </a:r>
            <a:r>
              <a:rPr lang="nl-NL" sz="1800" dirty="0" err="1"/>
              <a:t>Unfall</a:t>
            </a:r>
            <a:r>
              <a:rPr lang="nl-NL" sz="1800" dirty="0"/>
              <a:t>”</a:t>
            </a:r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749" y="365125"/>
            <a:ext cx="6581955" cy="6373259"/>
          </a:xfrm>
          <a:prstGeom prst="rect">
            <a:avLst/>
          </a:prstGeom>
        </p:spPr>
      </p:pic>
      <p:cxnSp>
        <p:nvCxnSpPr>
          <p:cNvPr id="5" name="Rechte verbindingslijn met pijl 4"/>
          <p:cNvCxnSpPr/>
          <p:nvPr/>
        </p:nvCxnSpPr>
        <p:spPr>
          <a:xfrm>
            <a:off x="609600" y="6242211"/>
            <a:ext cx="1603075" cy="430924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" name="Rechte verbindingslijn met pijl 5"/>
          <p:cNvCxnSpPr/>
          <p:nvPr/>
        </p:nvCxnSpPr>
        <p:spPr>
          <a:xfrm flipH="1">
            <a:off x="3038829" y="6242211"/>
            <a:ext cx="1822870" cy="430924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0296" y="5903893"/>
            <a:ext cx="94179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auf</a:t>
            </a:r>
            <a:r>
              <a:rPr kumimoji="0" lang="nl-NL" altLang="nl-NL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nl-NL" altLang="nl-NL" sz="14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kumimoji="0" lang="nl-NL" altLang="nl-NL" sz="1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nl-NL" altLang="nl-NL" sz="14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hinter</a:t>
            </a:r>
            <a:r>
              <a:rPr kumimoji="0" lang="nl-NL" altLang="nl-NL" sz="1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nl-NL" altLang="nl-NL" sz="14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neben</a:t>
            </a:r>
            <a:r>
              <a:rPr kumimoji="0" lang="nl-NL" altLang="nl-NL" sz="1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in   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kumimoji="0" lang="nl-NL" altLang="nl-NL" sz="1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+3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nl-NL" altLang="nl-NL" sz="14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unter</a:t>
            </a:r>
            <a:r>
              <a:rPr kumimoji="0" lang="nl-NL" altLang="nl-NL" sz="1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nl-NL" altLang="nl-NL" sz="14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vor</a:t>
            </a:r>
            <a:r>
              <a:rPr kumimoji="0" lang="nl-NL" altLang="nl-NL" sz="1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nl-NL" altLang="nl-NL" sz="14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zwischen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nl-NL" altLang="nl-NL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ü</a:t>
            </a:r>
            <a:r>
              <a:rPr kumimoji="0" lang="nl-NL" altLang="nl-NL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	</a:t>
            </a:r>
            <a:endParaRPr kumimoji="0" lang="nl-NL" altLang="nl-N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kumimoji="0" lang="nl-NL" altLang="nl-NL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kumimoji="0" lang="nl-NL" altLang="nl-N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+4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Afbeelding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55"/>
          <a:stretch/>
        </p:blipFill>
        <p:spPr bwMode="auto">
          <a:xfrm>
            <a:off x="472966" y="4686984"/>
            <a:ext cx="1835680" cy="9150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Afbeelding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4686984"/>
            <a:ext cx="1073714" cy="1065970"/>
          </a:xfrm>
          <a:prstGeom prst="rect">
            <a:avLst/>
          </a:prstGeom>
        </p:spPr>
      </p:pic>
      <p:pic>
        <p:nvPicPr>
          <p:cNvPr id="14" name="Afbeelding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131" y="4825981"/>
            <a:ext cx="1113300" cy="776033"/>
          </a:xfrm>
          <a:prstGeom prst="rect">
            <a:avLst/>
          </a:prstGeom>
        </p:spPr>
      </p:pic>
      <p:sp>
        <p:nvSpPr>
          <p:cNvPr id="15" name="Ovaal bijschrift 14"/>
          <p:cNvSpPr/>
          <p:nvPr/>
        </p:nvSpPr>
        <p:spPr>
          <a:xfrm>
            <a:off x="3493064" y="3899357"/>
            <a:ext cx="914400" cy="612648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Afgeronde rechthoek 8"/>
          <p:cNvSpPr/>
          <p:nvPr/>
        </p:nvSpPr>
        <p:spPr>
          <a:xfrm>
            <a:off x="2740993" y="5900949"/>
            <a:ext cx="365311" cy="2760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2597880" y="6574970"/>
            <a:ext cx="650417" cy="2830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2575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7244" y="457201"/>
            <a:ext cx="10972800" cy="1143000"/>
          </a:xfrm>
        </p:spPr>
        <p:txBody>
          <a:bodyPr/>
          <a:lstStyle/>
          <a:p>
            <a:r>
              <a:rPr lang="nl-NL" b="1" dirty="0"/>
              <a:t>FÜNFER</a:t>
            </a:r>
            <a:r>
              <a:rPr lang="nl-NL" dirty="0"/>
              <a:t>  </a:t>
            </a:r>
            <a:r>
              <a:rPr lang="nl-NL" b="1" dirty="0"/>
              <a:t>“VERKAUFSGESPRÄCH”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Guten Tag, mein Herr, womit kann ich </a:t>
            </a:r>
            <a:r>
              <a:rPr lang="de-DE" i="1" dirty="0">
                <a:solidFill>
                  <a:srgbClr val="00B050"/>
                </a:solidFill>
              </a:rPr>
              <a:t>Ihnen </a:t>
            </a:r>
            <a:r>
              <a:rPr lang="de-DE" dirty="0"/>
              <a:t>helfen? </a:t>
            </a:r>
          </a:p>
          <a:p>
            <a:r>
              <a:rPr lang="de-DE" dirty="0"/>
              <a:t>Ich möchte einen Anzug / eine Hose / ein Hemd kaufen.</a:t>
            </a:r>
          </a:p>
          <a:p>
            <a:r>
              <a:rPr lang="de-DE" dirty="0"/>
              <a:t>Ich würde Ihnen zu diese</a:t>
            </a:r>
            <a:r>
              <a:rPr lang="de-DE" dirty="0">
                <a:solidFill>
                  <a:srgbClr val="00B050"/>
                </a:solidFill>
              </a:rPr>
              <a:t>m </a:t>
            </a:r>
            <a:r>
              <a:rPr lang="de-DE" dirty="0"/>
              <a:t>Anzug raten. </a:t>
            </a:r>
          </a:p>
          <a:p>
            <a:r>
              <a:rPr lang="de-DE" dirty="0"/>
              <a:t>Dieses Jackett steht </a:t>
            </a:r>
            <a:r>
              <a:rPr lang="de-DE" i="1" dirty="0">
                <a:solidFill>
                  <a:srgbClr val="00B050"/>
                </a:solidFill>
              </a:rPr>
              <a:t>Ihnen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/>
              <a:t>ausgezeichnet, es sitzt gut. </a:t>
            </a:r>
          </a:p>
          <a:p>
            <a:r>
              <a:rPr lang="de-DE" dirty="0"/>
              <a:t>Danke für di</a:t>
            </a:r>
            <a:r>
              <a:rPr lang="de-DE" dirty="0">
                <a:solidFill>
                  <a:srgbClr val="FF0000"/>
                </a:solidFill>
              </a:rPr>
              <a:t>e</a:t>
            </a:r>
            <a:r>
              <a:rPr lang="de-DE" dirty="0"/>
              <a:t> Beratung, kann ich mit de</a:t>
            </a:r>
            <a:r>
              <a:rPr lang="de-DE" dirty="0">
                <a:solidFill>
                  <a:srgbClr val="00B050"/>
                </a:solidFill>
              </a:rPr>
              <a:t>r </a:t>
            </a:r>
            <a:r>
              <a:rPr lang="de-DE" dirty="0"/>
              <a:t>Scheckkarte </a:t>
            </a:r>
            <a:r>
              <a:rPr lang="de-DE" dirty="0" err="1"/>
              <a:t>bezahlenmit</a:t>
            </a:r>
            <a:r>
              <a:rPr lang="de-DE" dirty="0"/>
              <a:t>? 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err="1"/>
              <a:t>helfen</a:t>
            </a:r>
            <a:r>
              <a:rPr lang="nl-NL" dirty="0"/>
              <a:t> </a:t>
            </a:r>
            <a:r>
              <a:rPr lang="nl-NL" dirty="0">
                <a:solidFill>
                  <a:srgbClr val="00B050"/>
                </a:solidFill>
              </a:rPr>
              <a:t>+3 ! </a:t>
            </a:r>
            <a:r>
              <a:rPr lang="nl-NL" dirty="0"/>
              <a:t>(</a:t>
            </a:r>
            <a:r>
              <a:rPr lang="nl-NL" dirty="0" err="1"/>
              <a:t>Ihnen</a:t>
            </a:r>
            <a:r>
              <a:rPr lang="nl-NL" dirty="0"/>
              <a:t> = +3,) </a:t>
            </a:r>
          </a:p>
          <a:p>
            <a:endParaRPr lang="nl-NL" dirty="0"/>
          </a:p>
          <a:p>
            <a:r>
              <a:rPr lang="nl-NL" dirty="0" err="1"/>
              <a:t>ein</a:t>
            </a:r>
            <a:r>
              <a:rPr lang="nl-NL" dirty="0" err="1">
                <a:solidFill>
                  <a:srgbClr val="FF0000"/>
                </a:solidFill>
              </a:rPr>
              <a:t>en</a:t>
            </a:r>
            <a:r>
              <a:rPr lang="nl-NL" dirty="0"/>
              <a:t> </a:t>
            </a:r>
            <a:r>
              <a:rPr lang="nl-NL" dirty="0" err="1"/>
              <a:t>Anzug</a:t>
            </a:r>
            <a:r>
              <a:rPr lang="nl-NL" dirty="0"/>
              <a:t> (</a:t>
            </a:r>
            <a:r>
              <a:rPr lang="nl-NL" dirty="0">
                <a:solidFill>
                  <a:srgbClr val="FF0000"/>
                </a:solidFill>
              </a:rPr>
              <a:t>+4</a:t>
            </a:r>
            <a:r>
              <a:rPr lang="nl-NL" dirty="0"/>
              <a:t>)  </a:t>
            </a:r>
            <a:r>
              <a:rPr lang="nl-NL" dirty="0" err="1"/>
              <a:t>kaufen</a:t>
            </a:r>
            <a:r>
              <a:rPr lang="nl-NL" dirty="0"/>
              <a:t> </a:t>
            </a:r>
            <a:r>
              <a:rPr lang="nl-NL" sz="1600" b="1" i="1" dirty="0">
                <a:solidFill>
                  <a:srgbClr val="FF0000"/>
                </a:solidFill>
              </a:rPr>
              <a:t>n</a:t>
            </a:r>
            <a:r>
              <a:rPr lang="nl-NL" sz="1600" dirty="0">
                <a:solidFill>
                  <a:srgbClr val="FF0000"/>
                </a:solidFill>
              </a:rPr>
              <a:t> e – e, </a:t>
            </a:r>
            <a:r>
              <a:rPr lang="nl-NL" sz="1600" dirty="0" err="1">
                <a:solidFill>
                  <a:srgbClr val="FF0000"/>
                </a:solidFill>
              </a:rPr>
              <a:t>Akkusativ-Objekt</a:t>
            </a:r>
            <a:endParaRPr lang="nl-NL" dirty="0"/>
          </a:p>
          <a:p>
            <a:endParaRPr lang="nl-NL" dirty="0"/>
          </a:p>
          <a:p>
            <a:r>
              <a:rPr lang="nl-NL" dirty="0"/>
              <a:t>raten </a:t>
            </a:r>
            <a:r>
              <a:rPr lang="nl-NL" i="1" dirty="0" err="1"/>
              <a:t>zu</a:t>
            </a:r>
            <a:r>
              <a:rPr lang="nl-NL" i="1" dirty="0"/>
              <a:t> </a:t>
            </a:r>
            <a:r>
              <a:rPr lang="nl-NL" dirty="0">
                <a:solidFill>
                  <a:srgbClr val="00B050"/>
                </a:solidFill>
              </a:rPr>
              <a:t>+3 !  </a:t>
            </a:r>
            <a:r>
              <a:rPr lang="nl-NL" sz="1600" dirty="0">
                <a:solidFill>
                  <a:srgbClr val="00B050"/>
                </a:solidFill>
              </a:rPr>
              <a:t>(adviseren)  </a:t>
            </a:r>
            <a:r>
              <a:rPr lang="nl-NL" sz="1600" b="1" i="1" dirty="0">
                <a:solidFill>
                  <a:srgbClr val="00B050"/>
                </a:solidFill>
              </a:rPr>
              <a:t>m</a:t>
            </a:r>
            <a:r>
              <a:rPr lang="nl-NL" sz="1600" dirty="0">
                <a:solidFill>
                  <a:srgbClr val="00B050"/>
                </a:solidFill>
              </a:rPr>
              <a:t> r m  </a:t>
            </a:r>
            <a:r>
              <a:rPr lang="nl-NL" sz="1600" dirty="0" err="1">
                <a:solidFill>
                  <a:srgbClr val="00B050"/>
                </a:solidFill>
              </a:rPr>
              <a:t>n+n</a:t>
            </a:r>
            <a:endParaRPr lang="nl-NL" dirty="0">
              <a:solidFill>
                <a:srgbClr val="00B050"/>
              </a:solidFill>
            </a:endParaRPr>
          </a:p>
          <a:p>
            <a:r>
              <a:rPr lang="nl-NL" dirty="0"/>
              <a:t>Es </a:t>
            </a:r>
            <a:r>
              <a:rPr lang="nl-NL" dirty="0" err="1"/>
              <a:t>steht</a:t>
            </a:r>
            <a:r>
              <a:rPr lang="nl-NL" dirty="0"/>
              <a:t> </a:t>
            </a:r>
            <a:r>
              <a:rPr lang="nl-NL" dirty="0">
                <a:solidFill>
                  <a:srgbClr val="00B050"/>
                </a:solidFill>
              </a:rPr>
              <a:t>+3 ! </a:t>
            </a:r>
            <a:r>
              <a:rPr lang="nl-NL" dirty="0"/>
              <a:t>(</a:t>
            </a:r>
            <a:r>
              <a:rPr lang="nl-NL" dirty="0" err="1"/>
              <a:t>Ihnen</a:t>
            </a:r>
            <a:r>
              <a:rPr lang="nl-NL" dirty="0"/>
              <a:t>, </a:t>
            </a:r>
            <a:r>
              <a:rPr lang="nl-NL" dirty="0" err="1"/>
              <a:t>mir</a:t>
            </a:r>
            <a:r>
              <a:rPr lang="nl-NL" dirty="0"/>
              <a:t>, dir)</a:t>
            </a:r>
          </a:p>
          <a:p>
            <a:endParaRPr lang="nl-NL" dirty="0"/>
          </a:p>
          <a:p>
            <a:r>
              <a:rPr lang="nl-NL" dirty="0" err="1"/>
              <a:t>für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+4</a:t>
            </a:r>
            <a:r>
              <a:rPr lang="nl-NL" dirty="0"/>
              <a:t> </a:t>
            </a:r>
            <a:r>
              <a:rPr lang="nl-NL" sz="1600" dirty="0"/>
              <a:t> </a:t>
            </a:r>
            <a:r>
              <a:rPr lang="nl-NL" sz="1600" dirty="0">
                <a:solidFill>
                  <a:srgbClr val="FF0000"/>
                </a:solidFill>
              </a:rPr>
              <a:t>n </a:t>
            </a:r>
            <a:r>
              <a:rPr lang="nl-NL" sz="1600" b="1" i="1" dirty="0">
                <a:solidFill>
                  <a:srgbClr val="FF0000"/>
                </a:solidFill>
              </a:rPr>
              <a:t>e</a:t>
            </a:r>
            <a:r>
              <a:rPr lang="nl-NL" sz="1600" dirty="0">
                <a:solidFill>
                  <a:srgbClr val="FF0000"/>
                </a:solidFill>
              </a:rPr>
              <a:t> s e,  </a:t>
            </a:r>
            <a:r>
              <a:rPr lang="nl-NL" dirty="0" err="1"/>
              <a:t>mit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>
                <a:solidFill>
                  <a:srgbClr val="00B050"/>
                </a:solidFill>
              </a:rPr>
              <a:t>+3:</a:t>
            </a:r>
            <a:r>
              <a:rPr lang="nl-NL" sz="1600" dirty="0">
                <a:solidFill>
                  <a:srgbClr val="FF0000"/>
                </a:solidFill>
              </a:rPr>
              <a:t> </a:t>
            </a:r>
            <a:r>
              <a:rPr lang="nl-NL" sz="1600" dirty="0">
                <a:solidFill>
                  <a:srgbClr val="00B050"/>
                </a:solidFill>
              </a:rPr>
              <a:t>m </a:t>
            </a:r>
            <a:r>
              <a:rPr lang="nl-NL" sz="1600" b="1" dirty="0">
                <a:solidFill>
                  <a:srgbClr val="00B050"/>
                </a:solidFill>
              </a:rPr>
              <a:t>r</a:t>
            </a:r>
            <a:r>
              <a:rPr lang="nl-NL" sz="1600" dirty="0">
                <a:solidFill>
                  <a:srgbClr val="00B050"/>
                </a:solidFill>
              </a:rPr>
              <a:t> m  </a:t>
            </a:r>
            <a:r>
              <a:rPr lang="nl-NL" sz="1600" dirty="0" err="1">
                <a:solidFill>
                  <a:srgbClr val="00B050"/>
                </a:solidFill>
              </a:rPr>
              <a:t>n+n</a:t>
            </a:r>
            <a:endParaRPr lang="nl-NL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nl-NL" sz="1600" dirty="0"/>
              <a:t>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841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nl-NL" b="1" i="1" dirty="0" err="1"/>
              <a:t>Fragewort</a:t>
            </a:r>
            <a:r>
              <a:rPr lang="nl-NL" b="1" i="1" dirty="0"/>
              <a:t> </a:t>
            </a:r>
            <a:r>
              <a:rPr lang="nl-NL" b="1" i="1" dirty="0" err="1"/>
              <a:t>welch</a:t>
            </a:r>
            <a:r>
              <a:rPr lang="nl-NL" b="1" i="1" dirty="0"/>
              <a:t> </a:t>
            </a:r>
            <a:r>
              <a:rPr lang="nl-NL" b="1" dirty="0"/>
              <a:t>_ </a:t>
            </a:r>
            <a:r>
              <a:rPr lang="nl-NL" dirty="0"/>
              <a:t>??? </a:t>
            </a:r>
            <a:r>
              <a:rPr lang="nl-NL" i="1" dirty="0" err="1"/>
              <a:t>Nominativ</a:t>
            </a:r>
            <a:r>
              <a:rPr lang="nl-NL" i="1" dirty="0"/>
              <a:t> / </a:t>
            </a:r>
            <a:r>
              <a:rPr lang="nl-NL" i="1" dirty="0" err="1"/>
              <a:t>Akkusativ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0" y="1786989"/>
            <a:ext cx="5181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b="1" dirty="0" err="1"/>
              <a:t>Welch</a:t>
            </a:r>
            <a:r>
              <a:rPr lang="nl-NL" dirty="0"/>
              <a:t>_</a:t>
            </a:r>
          </a:p>
          <a:p>
            <a:r>
              <a:rPr lang="nl-NL" dirty="0" err="1"/>
              <a:t>Welche</a:t>
            </a:r>
            <a:r>
              <a:rPr lang="nl-NL" dirty="0" err="1">
                <a:solidFill>
                  <a:schemeClr val="accent1"/>
                </a:solidFill>
              </a:rPr>
              <a:t>r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/>
              <a:t>Apfel</a:t>
            </a:r>
            <a:r>
              <a:rPr lang="nl-NL" dirty="0"/>
              <a:t> </a:t>
            </a:r>
            <a:r>
              <a:rPr lang="nl-NL" i="1" dirty="0" err="1"/>
              <a:t>ist</a:t>
            </a:r>
            <a:r>
              <a:rPr lang="nl-NL" dirty="0"/>
              <a:t> </a:t>
            </a:r>
            <a:r>
              <a:rPr lang="nl-NL" dirty="0" err="1"/>
              <a:t>reif</a:t>
            </a:r>
            <a:r>
              <a:rPr lang="nl-NL" dirty="0"/>
              <a:t>? </a:t>
            </a:r>
            <a:r>
              <a:rPr lang="nl-NL" sz="1900" dirty="0"/>
              <a:t>(</a:t>
            </a:r>
            <a:r>
              <a:rPr lang="nl-NL" sz="1900" dirty="0" err="1"/>
              <a:t>Subjekt</a:t>
            </a:r>
            <a:r>
              <a:rPr lang="nl-NL" sz="1900" dirty="0"/>
              <a:t>)</a:t>
            </a:r>
          </a:p>
          <a:p>
            <a:r>
              <a:rPr lang="nl-NL" dirty="0" err="1"/>
              <a:t>Welch</a:t>
            </a:r>
            <a:r>
              <a:rPr lang="nl-NL" dirty="0" err="1">
                <a:solidFill>
                  <a:schemeClr val="accent1"/>
                </a:solidFill>
              </a:rPr>
              <a:t>e</a:t>
            </a:r>
            <a:r>
              <a:rPr lang="nl-NL" dirty="0"/>
              <a:t> </a:t>
            </a:r>
            <a:r>
              <a:rPr lang="nl-NL" dirty="0" err="1"/>
              <a:t>Möhre</a:t>
            </a:r>
            <a:r>
              <a:rPr lang="nl-NL" dirty="0"/>
              <a:t> </a:t>
            </a:r>
            <a:r>
              <a:rPr lang="nl-NL" i="1" dirty="0" err="1"/>
              <a:t>ist</a:t>
            </a:r>
            <a:r>
              <a:rPr lang="nl-NL" dirty="0"/>
              <a:t> </a:t>
            </a:r>
            <a:r>
              <a:rPr lang="nl-NL" dirty="0" err="1"/>
              <a:t>billig</a:t>
            </a:r>
            <a:r>
              <a:rPr lang="nl-NL" dirty="0"/>
              <a:t>? </a:t>
            </a:r>
          </a:p>
          <a:p>
            <a:r>
              <a:rPr lang="nl-NL" dirty="0" err="1"/>
              <a:t>Welche</a:t>
            </a:r>
            <a:r>
              <a:rPr lang="nl-NL" dirty="0" err="1">
                <a:solidFill>
                  <a:schemeClr val="accent1"/>
                </a:solidFill>
              </a:rPr>
              <a:t>s</a:t>
            </a:r>
            <a:r>
              <a:rPr lang="nl-NL" dirty="0"/>
              <a:t> Bier </a:t>
            </a:r>
            <a:r>
              <a:rPr lang="nl-NL" i="1" dirty="0" err="1"/>
              <a:t>schmeckt</a:t>
            </a:r>
            <a:r>
              <a:rPr lang="nl-NL" dirty="0"/>
              <a:t> gut?</a:t>
            </a:r>
          </a:p>
          <a:p>
            <a:r>
              <a:rPr lang="nl-NL" dirty="0" err="1"/>
              <a:t>Welch</a:t>
            </a:r>
            <a:r>
              <a:rPr lang="nl-NL" dirty="0" err="1">
                <a:solidFill>
                  <a:schemeClr val="accent1"/>
                </a:solidFill>
              </a:rPr>
              <a:t>e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/>
              <a:t>Apfelsinen</a:t>
            </a:r>
            <a:r>
              <a:rPr lang="nl-NL" dirty="0"/>
              <a:t> </a:t>
            </a:r>
            <a:r>
              <a:rPr lang="nl-NL" i="1" dirty="0" err="1"/>
              <a:t>sind</a:t>
            </a:r>
            <a:r>
              <a:rPr lang="nl-NL" i="1" dirty="0"/>
              <a:t> </a:t>
            </a:r>
            <a:r>
              <a:rPr lang="nl-NL" dirty="0" err="1"/>
              <a:t>süß</a:t>
            </a:r>
            <a:r>
              <a:rPr lang="nl-NL" dirty="0"/>
              <a:t> ?</a:t>
            </a:r>
          </a:p>
          <a:p>
            <a:endParaRPr lang="nl-NL" dirty="0"/>
          </a:p>
          <a:p>
            <a:r>
              <a:rPr lang="nl-NL" dirty="0" err="1"/>
              <a:t>Welche</a:t>
            </a:r>
            <a:r>
              <a:rPr lang="nl-NL" dirty="0" err="1">
                <a:solidFill>
                  <a:srgbClr val="FF0000"/>
                </a:solidFill>
              </a:rPr>
              <a:t>n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/>
              <a:t>Käse</a:t>
            </a:r>
            <a:r>
              <a:rPr lang="nl-NL" dirty="0"/>
              <a:t> </a:t>
            </a:r>
            <a:r>
              <a:rPr lang="nl-NL" i="1" dirty="0" err="1"/>
              <a:t>möchten</a:t>
            </a:r>
            <a:r>
              <a:rPr lang="nl-NL" dirty="0"/>
              <a:t> </a:t>
            </a:r>
            <a:r>
              <a:rPr lang="nl-NL" dirty="0" err="1"/>
              <a:t>Sie</a:t>
            </a:r>
            <a:r>
              <a:rPr lang="nl-NL" dirty="0"/>
              <a:t>?</a:t>
            </a:r>
            <a:r>
              <a:rPr lang="nl-NL" sz="1800" dirty="0"/>
              <a:t>(</a:t>
            </a:r>
            <a:r>
              <a:rPr lang="nl-NL" sz="1800" dirty="0" err="1"/>
              <a:t>Objekt</a:t>
            </a:r>
            <a:r>
              <a:rPr lang="nl-NL" sz="1800" dirty="0"/>
              <a:t>)</a:t>
            </a:r>
            <a:endParaRPr lang="nl-NL" dirty="0"/>
          </a:p>
          <a:p>
            <a:r>
              <a:rPr lang="nl-NL" dirty="0" err="1"/>
              <a:t>Welch</a:t>
            </a:r>
            <a:r>
              <a:rPr lang="nl-NL" dirty="0" err="1">
                <a:solidFill>
                  <a:srgbClr val="FF0000"/>
                </a:solidFill>
              </a:rPr>
              <a:t>e</a:t>
            </a:r>
            <a:r>
              <a:rPr lang="nl-NL" dirty="0"/>
              <a:t> </a:t>
            </a:r>
            <a:r>
              <a:rPr lang="nl-NL" dirty="0" err="1"/>
              <a:t>Flasche</a:t>
            </a:r>
            <a:r>
              <a:rPr lang="nl-NL" dirty="0"/>
              <a:t> </a:t>
            </a:r>
            <a:r>
              <a:rPr lang="nl-NL" dirty="0" err="1"/>
              <a:t>Wein</a:t>
            </a:r>
            <a:r>
              <a:rPr lang="nl-NL" dirty="0"/>
              <a:t> </a:t>
            </a:r>
            <a:r>
              <a:rPr lang="nl-NL" i="1" dirty="0" err="1"/>
              <a:t>trinken</a:t>
            </a:r>
            <a:r>
              <a:rPr lang="nl-NL" dirty="0"/>
              <a:t> </a:t>
            </a:r>
            <a:r>
              <a:rPr lang="nl-NL" dirty="0" err="1"/>
              <a:t>Sie</a:t>
            </a:r>
            <a:r>
              <a:rPr lang="nl-NL" dirty="0"/>
              <a:t>? </a:t>
            </a:r>
          </a:p>
          <a:p>
            <a:r>
              <a:rPr lang="nl-NL" dirty="0" err="1"/>
              <a:t>Welche</a:t>
            </a:r>
            <a:r>
              <a:rPr lang="nl-NL" dirty="0" err="1">
                <a:solidFill>
                  <a:srgbClr val="FF0000"/>
                </a:solidFill>
              </a:rPr>
              <a:t>s</a:t>
            </a:r>
            <a:r>
              <a:rPr lang="nl-NL" dirty="0"/>
              <a:t> </a:t>
            </a:r>
            <a:r>
              <a:rPr lang="nl-NL" dirty="0" err="1"/>
              <a:t>Brot</a:t>
            </a:r>
            <a:r>
              <a:rPr lang="nl-NL" dirty="0"/>
              <a:t> </a:t>
            </a:r>
            <a:r>
              <a:rPr lang="nl-NL" i="1" dirty="0"/>
              <a:t>hat </a:t>
            </a:r>
            <a:r>
              <a:rPr lang="nl-NL" dirty="0" err="1"/>
              <a:t>Körner</a:t>
            </a:r>
            <a:r>
              <a:rPr lang="nl-NL" dirty="0"/>
              <a:t>?</a:t>
            </a:r>
          </a:p>
          <a:p>
            <a:r>
              <a:rPr lang="nl-NL" dirty="0" err="1"/>
              <a:t>Welch</a:t>
            </a:r>
            <a:r>
              <a:rPr lang="nl-NL" dirty="0" err="1">
                <a:solidFill>
                  <a:srgbClr val="FF0000"/>
                </a:solidFill>
              </a:rPr>
              <a:t>e</a:t>
            </a:r>
            <a:r>
              <a:rPr lang="nl-NL" dirty="0"/>
              <a:t> </a:t>
            </a:r>
            <a:r>
              <a:rPr lang="nl-NL" dirty="0" err="1"/>
              <a:t>Äpfel</a:t>
            </a:r>
            <a:r>
              <a:rPr lang="nl-NL" dirty="0"/>
              <a:t> </a:t>
            </a:r>
            <a:r>
              <a:rPr lang="nl-NL" i="1" dirty="0" err="1"/>
              <a:t>magst</a:t>
            </a:r>
            <a:r>
              <a:rPr lang="nl-NL" dirty="0"/>
              <a:t> du </a:t>
            </a:r>
            <a:r>
              <a:rPr lang="nl-NL" dirty="0" err="1"/>
              <a:t>gern</a:t>
            </a:r>
            <a:r>
              <a:rPr lang="nl-NL" dirty="0"/>
              <a:t>?   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b="1" dirty="0"/>
              <a:t>“der”</a:t>
            </a:r>
          </a:p>
          <a:p>
            <a:pPr marL="0" indent="0">
              <a:buNone/>
            </a:pPr>
            <a:r>
              <a:rPr lang="nl-NL" sz="1800" b="1" i="1" dirty="0"/>
              <a:t>m   f     n    </a:t>
            </a:r>
            <a:r>
              <a:rPr lang="nl-NL" sz="1800" b="1" i="1" dirty="0" err="1"/>
              <a:t>Pl</a:t>
            </a:r>
            <a:endParaRPr lang="nl-NL" sz="1800" b="1" i="1" dirty="0"/>
          </a:p>
          <a:p>
            <a:pPr marL="0" indent="0">
              <a:buNone/>
            </a:pPr>
            <a:r>
              <a:rPr lang="nl-NL" sz="2400" b="1" dirty="0">
                <a:solidFill>
                  <a:schemeClr val="accent1"/>
                </a:solidFill>
              </a:rPr>
              <a:t>r   e   s    e	+1  </a:t>
            </a:r>
            <a:r>
              <a:rPr lang="nl-NL" sz="1800" b="1" i="1" dirty="0">
                <a:solidFill>
                  <a:schemeClr val="accent1"/>
                </a:solidFill>
              </a:rPr>
              <a:t>(</a:t>
            </a:r>
            <a:r>
              <a:rPr lang="nl-NL" sz="1800" b="1" i="1" dirty="0" err="1">
                <a:solidFill>
                  <a:schemeClr val="accent1"/>
                </a:solidFill>
              </a:rPr>
              <a:t>wer</a:t>
            </a:r>
            <a:r>
              <a:rPr lang="nl-NL" sz="1800" b="1" i="1" dirty="0">
                <a:solidFill>
                  <a:schemeClr val="accent1"/>
                </a:solidFill>
              </a:rPr>
              <a:t>?)</a:t>
            </a:r>
            <a:endParaRPr lang="nl-NL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sz="2400" b="1" dirty="0">
                <a:solidFill>
                  <a:srgbClr val="FF0000"/>
                </a:solidFill>
              </a:rPr>
              <a:t>n  e  s    e	+4  (</a:t>
            </a:r>
            <a:r>
              <a:rPr lang="nl-NL" sz="1800" b="1" i="1" dirty="0">
                <a:solidFill>
                  <a:srgbClr val="FF0000"/>
                </a:solidFill>
              </a:rPr>
              <a:t>wen </a:t>
            </a:r>
            <a:r>
              <a:rPr lang="nl-NL" sz="1800" b="1" i="1" dirty="0" err="1">
                <a:solidFill>
                  <a:srgbClr val="FF0000"/>
                </a:solidFill>
              </a:rPr>
              <a:t>oder</a:t>
            </a:r>
            <a:r>
              <a:rPr lang="nl-NL" sz="1800" b="1" i="1" dirty="0">
                <a:solidFill>
                  <a:srgbClr val="FF0000"/>
                </a:solidFill>
              </a:rPr>
              <a:t> was?)</a:t>
            </a:r>
            <a:endParaRPr lang="nl-NL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04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err="1"/>
              <a:t>Demonstrativum</a:t>
            </a:r>
            <a:r>
              <a:rPr lang="nl-NL" b="1" dirty="0"/>
              <a:t>: Dies_ </a:t>
            </a:r>
            <a:r>
              <a:rPr lang="nl-NL" dirty="0"/>
              <a:t>??? </a:t>
            </a:r>
            <a:br>
              <a:rPr lang="nl-NL" dirty="0"/>
            </a:br>
            <a:r>
              <a:rPr lang="nl-NL" i="1" dirty="0" err="1"/>
              <a:t>Nominativ</a:t>
            </a:r>
            <a:r>
              <a:rPr lang="nl-NL" i="1" dirty="0"/>
              <a:t> / </a:t>
            </a:r>
            <a:r>
              <a:rPr lang="nl-NL" i="1" dirty="0" err="1"/>
              <a:t>Akkusativ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0" y="1786989"/>
            <a:ext cx="5181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b="1" dirty="0"/>
              <a:t>Dies_</a:t>
            </a:r>
          </a:p>
          <a:p>
            <a:r>
              <a:rPr lang="nl-NL" dirty="0" err="1"/>
              <a:t>Diese</a:t>
            </a:r>
            <a:r>
              <a:rPr lang="nl-NL" dirty="0" err="1">
                <a:solidFill>
                  <a:schemeClr val="accent1"/>
                </a:solidFill>
              </a:rPr>
              <a:t>r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/>
              <a:t>Anzug</a:t>
            </a:r>
            <a:r>
              <a:rPr lang="nl-NL" dirty="0"/>
              <a:t> </a:t>
            </a:r>
            <a:r>
              <a:rPr lang="nl-NL" i="1" dirty="0" err="1"/>
              <a:t>ist</a:t>
            </a:r>
            <a:r>
              <a:rPr lang="nl-NL" dirty="0"/>
              <a:t> </a:t>
            </a:r>
            <a:r>
              <a:rPr lang="nl-NL" dirty="0" err="1"/>
              <a:t>teuer</a:t>
            </a:r>
            <a:r>
              <a:rPr lang="nl-NL" dirty="0"/>
              <a:t>. </a:t>
            </a:r>
            <a:r>
              <a:rPr lang="nl-NL" sz="1900" dirty="0"/>
              <a:t>(</a:t>
            </a:r>
            <a:r>
              <a:rPr lang="nl-NL" sz="1900" dirty="0" err="1"/>
              <a:t>Subjekt</a:t>
            </a:r>
            <a:r>
              <a:rPr lang="nl-NL" sz="1900" dirty="0"/>
              <a:t>)</a:t>
            </a:r>
          </a:p>
          <a:p>
            <a:r>
              <a:rPr lang="nl-NL" dirty="0" err="1"/>
              <a:t>Dies</a:t>
            </a:r>
            <a:r>
              <a:rPr lang="nl-NL" dirty="0" err="1">
                <a:solidFill>
                  <a:schemeClr val="accent1"/>
                </a:solidFill>
              </a:rPr>
              <a:t>e</a:t>
            </a:r>
            <a:r>
              <a:rPr lang="nl-NL" dirty="0"/>
              <a:t> </a:t>
            </a:r>
            <a:r>
              <a:rPr lang="nl-NL" dirty="0" err="1"/>
              <a:t>Hose</a:t>
            </a:r>
            <a:r>
              <a:rPr lang="nl-NL" dirty="0"/>
              <a:t> </a:t>
            </a:r>
            <a:r>
              <a:rPr lang="nl-NL" i="1" dirty="0" err="1"/>
              <a:t>ist</a:t>
            </a:r>
            <a:r>
              <a:rPr lang="nl-NL" dirty="0"/>
              <a:t> </a:t>
            </a:r>
            <a:r>
              <a:rPr lang="nl-NL" dirty="0" err="1"/>
              <a:t>schön</a:t>
            </a:r>
            <a:r>
              <a:rPr lang="nl-NL" dirty="0"/>
              <a:t>. </a:t>
            </a:r>
          </a:p>
          <a:p>
            <a:r>
              <a:rPr lang="nl-NL" dirty="0" err="1"/>
              <a:t>Diese</a:t>
            </a:r>
            <a:r>
              <a:rPr lang="nl-NL" dirty="0" err="1">
                <a:solidFill>
                  <a:schemeClr val="accent1"/>
                </a:solidFill>
              </a:rPr>
              <a:t>s</a:t>
            </a:r>
            <a:r>
              <a:rPr lang="nl-NL" dirty="0"/>
              <a:t> Hemd </a:t>
            </a:r>
            <a:r>
              <a:rPr lang="nl-NL" i="1" dirty="0" err="1"/>
              <a:t>sitzt</a:t>
            </a:r>
            <a:r>
              <a:rPr lang="nl-NL" dirty="0"/>
              <a:t> gut.</a:t>
            </a:r>
          </a:p>
          <a:p>
            <a:r>
              <a:rPr lang="nl-NL" dirty="0" err="1"/>
              <a:t>Dies</a:t>
            </a:r>
            <a:r>
              <a:rPr lang="nl-NL" dirty="0" err="1">
                <a:solidFill>
                  <a:schemeClr val="accent1"/>
                </a:solidFill>
              </a:rPr>
              <a:t>e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/>
              <a:t>Röcke</a:t>
            </a:r>
            <a:r>
              <a:rPr lang="nl-NL" dirty="0"/>
              <a:t> </a:t>
            </a:r>
            <a:r>
              <a:rPr lang="nl-NL" i="1" dirty="0" err="1"/>
              <a:t>sind</a:t>
            </a:r>
            <a:r>
              <a:rPr lang="nl-NL" i="1" dirty="0"/>
              <a:t> </a:t>
            </a:r>
            <a:r>
              <a:rPr lang="nl-NL" dirty="0" err="1"/>
              <a:t>zu</a:t>
            </a:r>
            <a:r>
              <a:rPr lang="nl-NL" dirty="0"/>
              <a:t> </a:t>
            </a:r>
            <a:r>
              <a:rPr lang="nl-NL" dirty="0" err="1"/>
              <a:t>kurz</a:t>
            </a:r>
            <a:r>
              <a:rPr lang="nl-NL" i="1" dirty="0"/>
              <a:t>.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Diese</a:t>
            </a:r>
            <a:r>
              <a:rPr lang="nl-NL" dirty="0" err="1">
                <a:solidFill>
                  <a:srgbClr val="FF0000"/>
                </a:solidFill>
              </a:rPr>
              <a:t>n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/>
              <a:t> Schal mag </a:t>
            </a:r>
            <a:r>
              <a:rPr lang="nl-NL" dirty="0" err="1"/>
              <a:t>ich</a:t>
            </a:r>
            <a:r>
              <a:rPr lang="nl-NL" dirty="0"/>
              <a:t> nicht. </a:t>
            </a:r>
            <a:r>
              <a:rPr lang="nl-NL" sz="1800" dirty="0"/>
              <a:t>(A-</a:t>
            </a:r>
            <a:r>
              <a:rPr lang="nl-NL" sz="1800" dirty="0" err="1"/>
              <a:t>Objekt</a:t>
            </a:r>
            <a:r>
              <a:rPr lang="nl-NL" sz="1800" dirty="0"/>
              <a:t>)</a:t>
            </a:r>
            <a:endParaRPr lang="nl-NL" dirty="0"/>
          </a:p>
          <a:p>
            <a:r>
              <a:rPr lang="nl-NL" dirty="0" err="1"/>
              <a:t>Dies</a:t>
            </a:r>
            <a:r>
              <a:rPr lang="nl-NL" dirty="0" err="1">
                <a:solidFill>
                  <a:srgbClr val="FF0000"/>
                </a:solidFill>
              </a:rPr>
              <a:t>e</a:t>
            </a:r>
            <a:r>
              <a:rPr lang="nl-NL" dirty="0"/>
              <a:t> </a:t>
            </a:r>
            <a:r>
              <a:rPr lang="nl-NL" dirty="0" err="1"/>
              <a:t>Kleidung</a:t>
            </a:r>
            <a:r>
              <a:rPr lang="nl-NL" dirty="0"/>
              <a:t> trage </a:t>
            </a:r>
            <a:r>
              <a:rPr lang="nl-NL" dirty="0" err="1"/>
              <a:t>ich</a:t>
            </a:r>
            <a:r>
              <a:rPr lang="nl-NL" dirty="0"/>
              <a:t> </a:t>
            </a:r>
            <a:r>
              <a:rPr lang="nl-NL" dirty="0" err="1"/>
              <a:t>sonntags</a:t>
            </a:r>
            <a:r>
              <a:rPr lang="nl-NL" dirty="0"/>
              <a:t>. </a:t>
            </a:r>
          </a:p>
          <a:p>
            <a:r>
              <a:rPr lang="nl-NL" dirty="0" err="1"/>
              <a:t>Diese</a:t>
            </a:r>
            <a:r>
              <a:rPr lang="nl-NL" dirty="0" err="1">
                <a:solidFill>
                  <a:srgbClr val="FF0000"/>
                </a:solidFill>
              </a:rPr>
              <a:t>s</a:t>
            </a:r>
            <a:r>
              <a:rPr lang="nl-NL" dirty="0"/>
              <a:t> T-Shirt </a:t>
            </a:r>
            <a:r>
              <a:rPr lang="nl-NL" dirty="0" err="1"/>
              <a:t>habe</a:t>
            </a:r>
            <a:r>
              <a:rPr lang="nl-NL" dirty="0"/>
              <a:t> </a:t>
            </a:r>
            <a:r>
              <a:rPr lang="nl-NL" dirty="0" err="1"/>
              <a:t>ich</a:t>
            </a:r>
            <a:r>
              <a:rPr lang="nl-NL" dirty="0"/>
              <a:t> </a:t>
            </a:r>
            <a:r>
              <a:rPr lang="nl-NL" dirty="0" err="1"/>
              <a:t>gestern</a:t>
            </a:r>
            <a:r>
              <a:rPr lang="nl-NL" dirty="0"/>
              <a:t> </a:t>
            </a:r>
            <a:r>
              <a:rPr lang="nl-NL" dirty="0" err="1"/>
              <a:t>gekauft</a:t>
            </a:r>
            <a:r>
              <a:rPr lang="nl-NL" dirty="0"/>
              <a:t>.</a:t>
            </a:r>
          </a:p>
          <a:p>
            <a:r>
              <a:rPr lang="nl-NL" dirty="0" err="1"/>
              <a:t>Dies</a:t>
            </a:r>
            <a:r>
              <a:rPr lang="nl-NL" dirty="0" err="1">
                <a:solidFill>
                  <a:srgbClr val="FF0000"/>
                </a:solidFill>
              </a:rPr>
              <a:t>e</a:t>
            </a:r>
            <a:r>
              <a:rPr lang="nl-NL" dirty="0"/>
              <a:t> </a:t>
            </a:r>
            <a:r>
              <a:rPr lang="nl-NL" dirty="0" err="1"/>
              <a:t>Schuhe</a:t>
            </a:r>
            <a:r>
              <a:rPr lang="nl-NL" dirty="0"/>
              <a:t> </a:t>
            </a:r>
            <a:r>
              <a:rPr lang="nl-NL" dirty="0" err="1"/>
              <a:t>findest</a:t>
            </a:r>
            <a:r>
              <a:rPr lang="nl-NL" dirty="0"/>
              <a:t> du </a:t>
            </a:r>
            <a:r>
              <a:rPr lang="nl-NL" dirty="0" err="1"/>
              <a:t>schick</a:t>
            </a:r>
            <a:r>
              <a:rPr lang="nl-NL" dirty="0"/>
              <a:t>?   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b="1" dirty="0"/>
              <a:t>“der”</a:t>
            </a:r>
          </a:p>
          <a:p>
            <a:pPr marL="0" indent="0">
              <a:buNone/>
            </a:pPr>
            <a:r>
              <a:rPr lang="nl-NL" sz="1800" b="1" i="1" dirty="0"/>
              <a:t>m   f     n    </a:t>
            </a:r>
            <a:r>
              <a:rPr lang="nl-NL" sz="1800" b="1" i="1" dirty="0" err="1"/>
              <a:t>Pl</a:t>
            </a:r>
            <a:endParaRPr lang="nl-NL" sz="1800" b="1" i="1" dirty="0"/>
          </a:p>
          <a:p>
            <a:pPr marL="0" indent="0">
              <a:buNone/>
            </a:pPr>
            <a:r>
              <a:rPr lang="nl-NL" sz="2400" b="1" dirty="0">
                <a:solidFill>
                  <a:schemeClr val="accent1"/>
                </a:solidFill>
              </a:rPr>
              <a:t>r   e   s    e	+1  </a:t>
            </a:r>
            <a:r>
              <a:rPr lang="nl-NL" sz="1800" b="1" i="1" dirty="0">
                <a:solidFill>
                  <a:schemeClr val="accent1"/>
                </a:solidFill>
              </a:rPr>
              <a:t>(</a:t>
            </a:r>
            <a:r>
              <a:rPr lang="nl-NL" sz="1800" b="1" i="1" dirty="0" err="1">
                <a:solidFill>
                  <a:schemeClr val="accent1"/>
                </a:solidFill>
              </a:rPr>
              <a:t>wer</a:t>
            </a:r>
            <a:r>
              <a:rPr lang="nl-NL" sz="1800" b="1" i="1" dirty="0">
                <a:solidFill>
                  <a:schemeClr val="accent1"/>
                </a:solidFill>
              </a:rPr>
              <a:t>?) </a:t>
            </a:r>
            <a:r>
              <a:rPr lang="nl-NL" sz="1800" b="1" i="1" dirty="0" err="1">
                <a:solidFill>
                  <a:schemeClr val="accent1"/>
                </a:solidFill>
              </a:rPr>
              <a:t>Nominativ</a:t>
            </a:r>
            <a:endParaRPr lang="nl-NL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sz="2400" b="1" dirty="0">
                <a:solidFill>
                  <a:srgbClr val="FF0000"/>
                </a:solidFill>
              </a:rPr>
              <a:t>n  e  s    e	+4  (</a:t>
            </a:r>
            <a:r>
              <a:rPr lang="nl-NL" sz="1800" b="1" i="1" dirty="0">
                <a:solidFill>
                  <a:srgbClr val="FF0000"/>
                </a:solidFill>
              </a:rPr>
              <a:t>wen </a:t>
            </a:r>
            <a:r>
              <a:rPr lang="nl-NL" sz="1800" b="1" i="1" dirty="0" err="1">
                <a:solidFill>
                  <a:srgbClr val="FF0000"/>
                </a:solidFill>
              </a:rPr>
              <a:t>oder</a:t>
            </a:r>
            <a:r>
              <a:rPr lang="nl-NL" sz="1800" b="1" i="1" dirty="0">
                <a:solidFill>
                  <a:srgbClr val="FF0000"/>
                </a:solidFill>
              </a:rPr>
              <a:t> was?) </a:t>
            </a:r>
            <a:r>
              <a:rPr lang="nl-NL" sz="1800" b="1" i="1" dirty="0" err="1">
                <a:solidFill>
                  <a:srgbClr val="FF0000"/>
                </a:solidFill>
              </a:rPr>
              <a:t>Akkusativ</a:t>
            </a:r>
            <a:endParaRPr lang="nl-NL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0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770021" y="651629"/>
            <a:ext cx="10972800" cy="1143000"/>
          </a:xfrm>
        </p:spPr>
        <p:txBody>
          <a:bodyPr>
            <a:normAutofit/>
          </a:bodyPr>
          <a:lstStyle/>
          <a:p>
            <a:r>
              <a:rPr lang="nl-NL" sz="4800" b="1" dirty="0" err="1"/>
              <a:t>hei</a:t>
            </a:r>
            <a:r>
              <a:rPr lang="nl-NL" sz="4800" b="1" i="1" u="sng" dirty="0" err="1"/>
              <a:t>ß</a:t>
            </a:r>
            <a:r>
              <a:rPr lang="nl-NL" sz="4800" b="1" dirty="0" err="1"/>
              <a:t>en</a:t>
            </a:r>
            <a:r>
              <a:rPr lang="nl-NL" sz="4800" b="1" dirty="0"/>
              <a:t>					</a:t>
            </a:r>
            <a:r>
              <a:rPr lang="nl-NL" sz="4800" b="1" dirty="0" err="1"/>
              <a:t>ra</a:t>
            </a:r>
            <a:r>
              <a:rPr lang="nl-NL" sz="4800" b="1" i="1" u="sng" dirty="0" err="1"/>
              <a:t>s</a:t>
            </a:r>
            <a:r>
              <a:rPr lang="nl-NL" sz="4800" b="1" dirty="0" err="1"/>
              <a:t>en</a:t>
            </a:r>
            <a:endParaRPr lang="nl-NL" sz="4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nl-NL" sz="4000" dirty="0" err="1"/>
              <a:t>ich</a:t>
            </a:r>
            <a:r>
              <a:rPr lang="nl-NL" sz="4000" dirty="0"/>
              <a:t> </a:t>
            </a:r>
            <a:r>
              <a:rPr lang="nl-NL" sz="4000" dirty="0" err="1"/>
              <a:t>heiß</a:t>
            </a:r>
            <a:r>
              <a:rPr lang="nl-NL" sz="4000" dirty="0"/>
              <a:t> e</a:t>
            </a:r>
          </a:p>
          <a:p>
            <a:r>
              <a:rPr lang="nl-NL" sz="4000" dirty="0"/>
              <a:t>du </a:t>
            </a:r>
            <a:r>
              <a:rPr lang="nl-NL" sz="4000" dirty="0" err="1"/>
              <a:t>heiß</a:t>
            </a:r>
            <a:r>
              <a:rPr lang="nl-NL" sz="4000" dirty="0"/>
              <a:t> </a:t>
            </a:r>
            <a:r>
              <a:rPr lang="nl-NL" sz="4000" strike="sngStrike" dirty="0">
                <a:solidFill>
                  <a:srgbClr val="FF0000"/>
                </a:solidFill>
              </a:rPr>
              <a:t>s </a:t>
            </a:r>
            <a:r>
              <a:rPr lang="nl-NL" sz="4000" dirty="0"/>
              <a:t>t</a:t>
            </a:r>
          </a:p>
          <a:p>
            <a:r>
              <a:rPr lang="nl-NL" sz="4000" dirty="0"/>
              <a:t>er, </a:t>
            </a:r>
            <a:r>
              <a:rPr lang="nl-NL" sz="4000" dirty="0" err="1"/>
              <a:t>sie</a:t>
            </a:r>
            <a:r>
              <a:rPr lang="nl-NL" sz="4000" dirty="0"/>
              <a:t>, es </a:t>
            </a:r>
            <a:r>
              <a:rPr lang="nl-NL" sz="4000" dirty="0" err="1"/>
              <a:t>heiß</a:t>
            </a:r>
            <a:r>
              <a:rPr lang="nl-NL" sz="4000" dirty="0"/>
              <a:t> t</a:t>
            </a:r>
          </a:p>
          <a:p>
            <a:r>
              <a:rPr lang="nl-NL" sz="4000" dirty="0" err="1"/>
              <a:t>wir</a:t>
            </a:r>
            <a:r>
              <a:rPr lang="nl-NL" sz="4000" dirty="0"/>
              <a:t> </a:t>
            </a:r>
            <a:r>
              <a:rPr lang="nl-NL" sz="4000" dirty="0" err="1"/>
              <a:t>heiß</a:t>
            </a:r>
            <a:r>
              <a:rPr lang="nl-NL" sz="4000" dirty="0"/>
              <a:t> en</a:t>
            </a:r>
          </a:p>
          <a:p>
            <a:r>
              <a:rPr lang="nl-NL" sz="4000" dirty="0" err="1"/>
              <a:t>ihr</a:t>
            </a:r>
            <a:r>
              <a:rPr lang="nl-NL" sz="4000" dirty="0"/>
              <a:t> </a:t>
            </a:r>
            <a:r>
              <a:rPr lang="nl-NL" sz="4000" dirty="0" err="1"/>
              <a:t>heiß</a:t>
            </a:r>
            <a:r>
              <a:rPr lang="nl-NL" sz="4000" dirty="0"/>
              <a:t> t</a:t>
            </a:r>
          </a:p>
          <a:p>
            <a:r>
              <a:rPr lang="nl-NL" sz="4000" dirty="0" err="1"/>
              <a:t>sie</a:t>
            </a:r>
            <a:r>
              <a:rPr lang="nl-NL" sz="4000" dirty="0"/>
              <a:t> </a:t>
            </a:r>
            <a:r>
              <a:rPr lang="nl-NL" sz="4000" dirty="0" err="1"/>
              <a:t>heiß</a:t>
            </a:r>
            <a:r>
              <a:rPr lang="nl-NL" sz="4000" dirty="0"/>
              <a:t> en</a:t>
            </a:r>
          </a:p>
          <a:p>
            <a:r>
              <a:rPr lang="nl-NL" sz="4000" dirty="0" err="1"/>
              <a:t>Sie</a:t>
            </a:r>
            <a:r>
              <a:rPr lang="nl-NL" sz="4000" dirty="0"/>
              <a:t> </a:t>
            </a:r>
            <a:r>
              <a:rPr lang="nl-NL" sz="4000" dirty="0" err="1"/>
              <a:t>heiß</a:t>
            </a:r>
            <a:r>
              <a:rPr lang="nl-NL" sz="4000" dirty="0"/>
              <a:t> 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nl-NL" sz="4000" dirty="0" err="1"/>
              <a:t>ich</a:t>
            </a:r>
            <a:r>
              <a:rPr lang="nl-NL" sz="4000" dirty="0"/>
              <a:t> ras e</a:t>
            </a:r>
          </a:p>
          <a:p>
            <a:r>
              <a:rPr lang="nl-NL" sz="4000" dirty="0"/>
              <a:t>du ras</a:t>
            </a:r>
            <a:r>
              <a:rPr lang="nl-NL" sz="4000" strike="sngStrike" dirty="0">
                <a:solidFill>
                  <a:srgbClr val="FF0000"/>
                </a:solidFill>
              </a:rPr>
              <a:t> s </a:t>
            </a:r>
            <a:r>
              <a:rPr lang="nl-NL" sz="4000" dirty="0"/>
              <a:t>t</a:t>
            </a:r>
          </a:p>
          <a:p>
            <a:r>
              <a:rPr lang="nl-NL" sz="4000" dirty="0"/>
              <a:t>er, </a:t>
            </a:r>
            <a:r>
              <a:rPr lang="nl-NL" sz="4000" dirty="0" err="1"/>
              <a:t>sie</a:t>
            </a:r>
            <a:r>
              <a:rPr lang="nl-NL" sz="4000" dirty="0"/>
              <a:t>, es ras t</a:t>
            </a:r>
          </a:p>
          <a:p>
            <a:r>
              <a:rPr lang="nl-NL" sz="4000" dirty="0" err="1"/>
              <a:t>wir</a:t>
            </a:r>
            <a:r>
              <a:rPr lang="nl-NL" sz="4000" dirty="0"/>
              <a:t> ras en</a:t>
            </a:r>
          </a:p>
          <a:p>
            <a:r>
              <a:rPr lang="nl-NL" sz="4000" dirty="0" err="1"/>
              <a:t>ihr</a:t>
            </a:r>
            <a:r>
              <a:rPr lang="nl-NL" sz="4000" dirty="0"/>
              <a:t> ras t</a:t>
            </a:r>
          </a:p>
          <a:p>
            <a:r>
              <a:rPr lang="nl-NL" sz="4000" dirty="0" err="1"/>
              <a:t>sie</a:t>
            </a:r>
            <a:r>
              <a:rPr lang="nl-NL" sz="4000" dirty="0"/>
              <a:t> ras en</a:t>
            </a:r>
          </a:p>
          <a:p>
            <a:r>
              <a:rPr lang="nl-NL" sz="4000" dirty="0" err="1"/>
              <a:t>Sie</a:t>
            </a:r>
            <a:r>
              <a:rPr lang="nl-NL" sz="4000" dirty="0"/>
              <a:t> ras en</a:t>
            </a:r>
          </a:p>
        </p:txBody>
      </p:sp>
    </p:spTree>
    <p:extLst>
      <p:ext uri="{BB962C8B-B14F-4D97-AF65-F5344CB8AC3E}">
        <p14:creationId xmlns:p14="http://schemas.microsoft.com/office/powerpoint/2010/main" val="145456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1143000"/>
          </a:xfrm>
        </p:spPr>
        <p:txBody>
          <a:bodyPr/>
          <a:lstStyle/>
          <a:p>
            <a:r>
              <a:rPr lang="nl-NL" b="1" dirty="0" err="1"/>
              <a:t>Imperativ</a:t>
            </a:r>
            <a:r>
              <a:rPr lang="nl-NL" b="1" dirty="0"/>
              <a:t>  - </a:t>
            </a:r>
            <a:r>
              <a:rPr lang="nl-NL" b="1" dirty="0" err="1"/>
              <a:t>Instruktionen</a:t>
            </a:r>
            <a:r>
              <a:rPr lang="nl-NL" b="1" dirty="0"/>
              <a:t> 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err="1"/>
              <a:t>Gehen</a:t>
            </a:r>
            <a:r>
              <a:rPr lang="nl-NL" dirty="0"/>
              <a:t> </a:t>
            </a:r>
            <a:r>
              <a:rPr lang="nl-NL" dirty="0" err="1"/>
              <a:t>Sie</a:t>
            </a:r>
            <a:r>
              <a:rPr lang="nl-NL" dirty="0"/>
              <a:t> </a:t>
            </a:r>
            <a:r>
              <a:rPr lang="nl-NL" dirty="0" err="1"/>
              <a:t>zum</a:t>
            </a:r>
            <a:r>
              <a:rPr lang="nl-NL" dirty="0"/>
              <a:t> </a:t>
            </a:r>
            <a:r>
              <a:rPr lang="nl-NL" dirty="0" err="1"/>
              <a:t>Arzt</a:t>
            </a:r>
            <a:r>
              <a:rPr lang="nl-NL" dirty="0"/>
              <a:t> ! </a:t>
            </a:r>
          </a:p>
          <a:p>
            <a:r>
              <a:rPr lang="nl-NL" dirty="0" err="1"/>
              <a:t>Geh</a:t>
            </a:r>
            <a:r>
              <a:rPr lang="nl-NL" dirty="0"/>
              <a:t> </a:t>
            </a:r>
            <a:r>
              <a:rPr lang="nl-NL" dirty="0" err="1"/>
              <a:t>zum</a:t>
            </a:r>
            <a:r>
              <a:rPr lang="nl-NL" dirty="0"/>
              <a:t> </a:t>
            </a:r>
            <a:r>
              <a:rPr lang="nl-NL" dirty="0" err="1"/>
              <a:t>Arzt</a:t>
            </a:r>
            <a:r>
              <a:rPr lang="nl-NL" dirty="0"/>
              <a:t> !</a:t>
            </a:r>
          </a:p>
          <a:p>
            <a:r>
              <a:rPr lang="nl-NL" dirty="0" err="1"/>
              <a:t>Nehmen</a:t>
            </a:r>
            <a:r>
              <a:rPr lang="nl-NL" dirty="0"/>
              <a:t> </a:t>
            </a:r>
            <a:r>
              <a:rPr lang="nl-NL" dirty="0" err="1"/>
              <a:t>Sie</a:t>
            </a:r>
            <a:r>
              <a:rPr lang="nl-NL" dirty="0"/>
              <a:t> die Tabletten !</a:t>
            </a:r>
          </a:p>
          <a:p>
            <a:r>
              <a:rPr lang="nl-NL" dirty="0" err="1"/>
              <a:t>Nimm</a:t>
            </a:r>
            <a:r>
              <a:rPr lang="nl-NL" dirty="0"/>
              <a:t> die Tabletten ! </a:t>
            </a:r>
          </a:p>
          <a:p>
            <a:r>
              <a:rPr lang="nl-NL" dirty="0"/>
              <a:t> Lies den </a:t>
            </a:r>
            <a:r>
              <a:rPr lang="nl-NL" dirty="0" err="1"/>
              <a:t>Beipackzettel</a:t>
            </a:r>
            <a:r>
              <a:rPr lang="nl-NL" dirty="0"/>
              <a:t> ! </a:t>
            </a:r>
          </a:p>
          <a:p>
            <a:r>
              <a:rPr lang="nl-NL" dirty="0" err="1"/>
              <a:t>Trinken</a:t>
            </a:r>
            <a:r>
              <a:rPr lang="nl-NL" dirty="0"/>
              <a:t> </a:t>
            </a:r>
            <a:r>
              <a:rPr lang="nl-NL" dirty="0" err="1"/>
              <a:t>Sie</a:t>
            </a:r>
            <a:r>
              <a:rPr lang="nl-NL" dirty="0"/>
              <a:t> viel !</a:t>
            </a:r>
          </a:p>
          <a:p>
            <a:r>
              <a:rPr lang="nl-NL" dirty="0" err="1"/>
              <a:t>Kommt</a:t>
            </a:r>
            <a:r>
              <a:rPr lang="nl-NL" dirty="0"/>
              <a:t> bitte </a:t>
            </a:r>
            <a:r>
              <a:rPr lang="nl-NL" dirty="0" err="1"/>
              <a:t>pünktlich</a:t>
            </a:r>
            <a:r>
              <a:rPr lang="nl-NL" dirty="0"/>
              <a:t> ! </a:t>
            </a:r>
          </a:p>
          <a:p>
            <a:r>
              <a:rPr lang="nl-NL" dirty="0" err="1"/>
              <a:t>Lernt</a:t>
            </a:r>
            <a:r>
              <a:rPr lang="nl-NL" dirty="0"/>
              <a:t> alle Nomen </a:t>
            </a:r>
            <a:r>
              <a:rPr lang="nl-NL" dirty="0" err="1"/>
              <a:t>mit</a:t>
            </a:r>
            <a:r>
              <a:rPr lang="nl-NL" dirty="0"/>
              <a:t> Artikel !! </a:t>
            </a:r>
          </a:p>
          <a:p>
            <a:r>
              <a:rPr lang="nl-NL" dirty="0" err="1"/>
              <a:t>Enttäuscht</a:t>
            </a:r>
            <a:r>
              <a:rPr lang="nl-NL" dirty="0"/>
              <a:t> </a:t>
            </a:r>
            <a:r>
              <a:rPr lang="nl-NL" dirty="0" err="1"/>
              <a:t>mich</a:t>
            </a:r>
            <a:r>
              <a:rPr lang="nl-NL" dirty="0"/>
              <a:t> nicht !! 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l-NL" dirty="0" err="1"/>
              <a:t>Sie</a:t>
            </a:r>
            <a:r>
              <a:rPr lang="nl-NL" dirty="0"/>
              <a:t> </a:t>
            </a:r>
            <a:r>
              <a:rPr lang="nl-NL" dirty="0" err="1"/>
              <a:t>gehen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 err="1">
                <a:sym typeface="Wingdings" panose="05000000000000000000" pitchFamily="2" charset="2"/>
              </a:rPr>
              <a:t>gehen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Sie</a:t>
            </a:r>
            <a:r>
              <a:rPr lang="nl-NL" dirty="0">
                <a:sym typeface="Wingdings" panose="05000000000000000000" pitchFamily="2" charset="2"/>
              </a:rPr>
              <a:t> !</a:t>
            </a:r>
          </a:p>
          <a:p>
            <a:r>
              <a:rPr lang="nl-NL" dirty="0">
                <a:sym typeface="Wingdings" panose="05000000000000000000" pitchFamily="2" charset="2"/>
              </a:rPr>
              <a:t>Du </a:t>
            </a:r>
            <a:r>
              <a:rPr lang="nl-NL" dirty="0" err="1">
                <a:sym typeface="Wingdings" panose="05000000000000000000" pitchFamily="2" charset="2"/>
              </a:rPr>
              <a:t>geh</a:t>
            </a:r>
            <a:r>
              <a:rPr lang="nl-NL" dirty="0">
                <a:sym typeface="Wingdings" panose="05000000000000000000" pitchFamily="2" charset="2"/>
              </a:rPr>
              <a:t> st  </a:t>
            </a:r>
            <a:r>
              <a:rPr lang="nl-NL" dirty="0" err="1">
                <a:sym typeface="Wingdings" panose="05000000000000000000" pitchFamily="2" charset="2"/>
              </a:rPr>
              <a:t>Geh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zum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Arzt</a:t>
            </a:r>
            <a:r>
              <a:rPr lang="nl-NL" dirty="0">
                <a:sym typeface="Wingdings" panose="05000000000000000000" pitchFamily="2" charset="2"/>
              </a:rPr>
              <a:t> ! (Sg)</a:t>
            </a:r>
          </a:p>
          <a:p>
            <a:r>
              <a:rPr lang="nl-NL" dirty="0" err="1">
                <a:sym typeface="Wingdings" panose="05000000000000000000" pitchFamily="2" charset="2"/>
              </a:rPr>
              <a:t>Sie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nehmen</a:t>
            </a:r>
            <a:r>
              <a:rPr lang="nl-NL" dirty="0">
                <a:sym typeface="Wingdings" panose="05000000000000000000" pitchFamily="2" charset="2"/>
              </a:rPr>
              <a:t>  </a:t>
            </a:r>
            <a:r>
              <a:rPr lang="nl-NL" dirty="0" err="1">
                <a:sym typeface="Wingdings" panose="05000000000000000000" pitchFamily="2" charset="2"/>
              </a:rPr>
              <a:t>Nehmen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Sie</a:t>
            </a:r>
            <a:r>
              <a:rPr lang="nl-NL" dirty="0">
                <a:sym typeface="Wingdings" panose="05000000000000000000" pitchFamily="2" charset="2"/>
              </a:rPr>
              <a:t> ! </a:t>
            </a:r>
          </a:p>
          <a:p>
            <a:r>
              <a:rPr lang="nl-NL" dirty="0">
                <a:sym typeface="Wingdings" panose="05000000000000000000" pitchFamily="2" charset="2"/>
              </a:rPr>
              <a:t>Du </a:t>
            </a:r>
            <a:r>
              <a:rPr lang="nl-NL" dirty="0" err="1">
                <a:sym typeface="Wingdings" panose="05000000000000000000" pitchFamily="2" charset="2"/>
              </a:rPr>
              <a:t>nimm</a:t>
            </a:r>
            <a:r>
              <a:rPr lang="nl-NL" dirty="0">
                <a:sym typeface="Wingdings" panose="05000000000000000000" pitchFamily="2" charset="2"/>
              </a:rPr>
              <a:t> st  </a:t>
            </a:r>
            <a:r>
              <a:rPr lang="nl-NL" dirty="0" err="1">
                <a:sym typeface="Wingdings" panose="05000000000000000000" pitchFamily="2" charset="2"/>
              </a:rPr>
              <a:t>Nimm</a:t>
            </a:r>
            <a:r>
              <a:rPr lang="nl-NL" dirty="0">
                <a:sym typeface="Wingdings" panose="05000000000000000000" pitchFamily="2" charset="2"/>
              </a:rPr>
              <a:t> !</a:t>
            </a:r>
          </a:p>
          <a:p>
            <a:r>
              <a:rPr lang="nl-NL" dirty="0">
                <a:sym typeface="Wingdings" panose="05000000000000000000" pitchFamily="2" charset="2"/>
              </a:rPr>
              <a:t>Du lies t  Lies !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 err="1">
                <a:sym typeface="Wingdings" panose="05000000000000000000" pitchFamily="2" charset="2"/>
              </a:rPr>
              <a:t>Ihr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kommt</a:t>
            </a:r>
            <a:r>
              <a:rPr lang="nl-NL" dirty="0">
                <a:sym typeface="Wingdings" panose="05000000000000000000" pitchFamily="2" charset="2"/>
              </a:rPr>
              <a:t>  </a:t>
            </a:r>
            <a:r>
              <a:rPr lang="nl-NL" dirty="0" err="1">
                <a:sym typeface="Wingdings" panose="05000000000000000000" pitchFamily="2" charset="2"/>
              </a:rPr>
              <a:t>Kommt</a:t>
            </a:r>
            <a:r>
              <a:rPr lang="nl-NL" dirty="0">
                <a:sym typeface="Wingdings" panose="05000000000000000000" pitchFamily="2" charset="2"/>
              </a:rPr>
              <a:t> ! (</a:t>
            </a:r>
            <a:r>
              <a:rPr lang="nl-NL" dirty="0" err="1">
                <a:sym typeface="Wingdings" panose="05000000000000000000" pitchFamily="2" charset="2"/>
              </a:rPr>
              <a:t>Pl</a:t>
            </a:r>
            <a:r>
              <a:rPr lang="nl-NL">
                <a:sym typeface="Wingdings" panose="05000000000000000000" pitchFamily="2" charset="2"/>
              </a:rPr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7757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64369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nl-NL" sz="4800" b="1" dirty="0" err="1"/>
              <a:t>antwor</a:t>
            </a:r>
            <a:r>
              <a:rPr lang="nl-NL" sz="4800" b="1" i="1" u="sng" dirty="0" err="1"/>
              <a:t>t</a:t>
            </a:r>
            <a:r>
              <a:rPr lang="nl-NL" sz="4800" b="1" dirty="0" err="1"/>
              <a:t>en</a:t>
            </a:r>
            <a:r>
              <a:rPr lang="nl-NL" sz="4800" b="1" dirty="0"/>
              <a:t>: </a:t>
            </a:r>
            <a:r>
              <a:rPr lang="nl-NL" sz="4800" b="1" dirty="0">
                <a:solidFill>
                  <a:srgbClr val="FF0000"/>
                </a:solidFill>
              </a:rPr>
              <a:t>+</a:t>
            </a:r>
            <a:r>
              <a:rPr lang="nl-NL" sz="4800" b="1" dirty="0"/>
              <a:t> </a:t>
            </a:r>
            <a:r>
              <a:rPr lang="nl-NL" sz="4800" b="1" i="1" dirty="0">
                <a:solidFill>
                  <a:srgbClr val="FF0000"/>
                </a:solidFill>
              </a:rPr>
              <a:t>e</a:t>
            </a:r>
            <a:r>
              <a:rPr lang="nl-NL" sz="4800" b="1" dirty="0"/>
              <a:t>		re</a:t>
            </a:r>
            <a:r>
              <a:rPr lang="nl-NL" sz="4800" b="1" i="1" u="sng" dirty="0"/>
              <a:t>d</a:t>
            </a:r>
            <a:r>
              <a:rPr lang="nl-NL" sz="4800" b="1" dirty="0"/>
              <a:t>en: </a:t>
            </a:r>
            <a:r>
              <a:rPr lang="nl-NL" sz="4800" b="1" dirty="0">
                <a:solidFill>
                  <a:srgbClr val="FF0000"/>
                </a:solidFill>
              </a:rPr>
              <a:t>+</a:t>
            </a:r>
            <a:r>
              <a:rPr lang="nl-NL" sz="4800" b="1" dirty="0"/>
              <a:t> </a:t>
            </a:r>
            <a:r>
              <a:rPr lang="nl-NL" sz="4800" b="1" i="1" dirty="0">
                <a:solidFill>
                  <a:srgbClr val="FF0000"/>
                </a:solidFill>
              </a:rPr>
              <a:t>e</a:t>
            </a:r>
            <a:r>
              <a:rPr lang="nl-NL" sz="4800" b="1" dirty="0"/>
              <a:t>		</a:t>
            </a:r>
            <a:r>
              <a:rPr lang="nl-NL" b="1" dirty="0"/>
              <a:t>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nl-NL" sz="4000" dirty="0" err="1"/>
              <a:t>ich</a:t>
            </a:r>
            <a:r>
              <a:rPr lang="nl-NL" sz="4000" dirty="0"/>
              <a:t> </a:t>
            </a:r>
            <a:r>
              <a:rPr lang="nl-NL" sz="4000" dirty="0" err="1"/>
              <a:t>antwort</a:t>
            </a:r>
            <a:r>
              <a:rPr lang="nl-NL" sz="4000" dirty="0"/>
              <a:t> e</a:t>
            </a:r>
          </a:p>
          <a:p>
            <a:r>
              <a:rPr lang="nl-NL" sz="4000" dirty="0"/>
              <a:t>du </a:t>
            </a:r>
            <a:r>
              <a:rPr lang="nl-NL" sz="4000" dirty="0" err="1"/>
              <a:t>antwort</a:t>
            </a:r>
            <a:r>
              <a:rPr lang="nl-NL" sz="4000" dirty="0"/>
              <a:t> </a:t>
            </a:r>
            <a:r>
              <a:rPr lang="nl-NL" sz="4000" i="1" dirty="0">
                <a:solidFill>
                  <a:srgbClr val="FF0000"/>
                </a:solidFill>
              </a:rPr>
              <a:t>e</a:t>
            </a:r>
            <a:r>
              <a:rPr lang="nl-NL" sz="4000" dirty="0"/>
              <a:t> st</a:t>
            </a:r>
          </a:p>
          <a:p>
            <a:r>
              <a:rPr lang="nl-NL" sz="4000" dirty="0"/>
              <a:t>er, </a:t>
            </a:r>
            <a:r>
              <a:rPr lang="nl-NL" sz="4000" dirty="0" err="1"/>
              <a:t>sie</a:t>
            </a:r>
            <a:r>
              <a:rPr lang="nl-NL" sz="4000" dirty="0"/>
              <a:t>, es </a:t>
            </a:r>
            <a:r>
              <a:rPr lang="nl-NL" sz="4000" dirty="0" err="1"/>
              <a:t>antwort</a:t>
            </a:r>
            <a:r>
              <a:rPr lang="nl-NL" sz="4000" dirty="0"/>
              <a:t> </a:t>
            </a:r>
            <a:r>
              <a:rPr lang="nl-NL" sz="4000" i="1" dirty="0">
                <a:solidFill>
                  <a:srgbClr val="FF0000"/>
                </a:solidFill>
              </a:rPr>
              <a:t>e</a:t>
            </a:r>
            <a:r>
              <a:rPr lang="nl-NL" sz="4000" dirty="0"/>
              <a:t> t</a:t>
            </a:r>
          </a:p>
          <a:p>
            <a:r>
              <a:rPr lang="nl-NL" sz="4000" dirty="0" err="1"/>
              <a:t>wir</a:t>
            </a:r>
            <a:r>
              <a:rPr lang="nl-NL" sz="4000" dirty="0"/>
              <a:t> </a:t>
            </a:r>
            <a:r>
              <a:rPr lang="nl-NL" sz="4000" dirty="0" err="1"/>
              <a:t>antwort</a:t>
            </a:r>
            <a:r>
              <a:rPr lang="nl-NL" sz="4000" dirty="0"/>
              <a:t> en</a:t>
            </a:r>
          </a:p>
          <a:p>
            <a:r>
              <a:rPr lang="nl-NL" sz="4000" dirty="0" err="1"/>
              <a:t>ihr</a:t>
            </a:r>
            <a:r>
              <a:rPr lang="nl-NL" sz="4000" dirty="0"/>
              <a:t> </a:t>
            </a:r>
            <a:r>
              <a:rPr lang="nl-NL" sz="4000" dirty="0" err="1"/>
              <a:t>antwort</a:t>
            </a:r>
            <a:r>
              <a:rPr lang="nl-NL" sz="4000" dirty="0"/>
              <a:t> </a:t>
            </a:r>
            <a:r>
              <a:rPr lang="nl-NL" sz="4000" i="1" dirty="0">
                <a:solidFill>
                  <a:srgbClr val="FF0000"/>
                </a:solidFill>
              </a:rPr>
              <a:t>e</a:t>
            </a:r>
            <a:r>
              <a:rPr lang="nl-NL" sz="4000" dirty="0"/>
              <a:t> t </a:t>
            </a:r>
          </a:p>
          <a:p>
            <a:r>
              <a:rPr lang="nl-NL" sz="4000" dirty="0" err="1"/>
              <a:t>sie</a:t>
            </a:r>
            <a:r>
              <a:rPr lang="nl-NL" sz="4000" dirty="0"/>
              <a:t> </a:t>
            </a:r>
            <a:r>
              <a:rPr lang="nl-NL" sz="4000" dirty="0" err="1"/>
              <a:t>antwort</a:t>
            </a:r>
            <a:r>
              <a:rPr lang="nl-NL" sz="4000" dirty="0"/>
              <a:t> en</a:t>
            </a:r>
          </a:p>
          <a:p>
            <a:r>
              <a:rPr lang="nl-NL" sz="4000" dirty="0" err="1"/>
              <a:t>Sie</a:t>
            </a:r>
            <a:r>
              <a:rPr lang="nl-NL" sz="4000" dirty="0"/>
              <a:t> </a:t>
            </a:r>
            <a:r>
              <a:rPr lang="nl-NL" sz="4000" dirty="0" err="1"/>
              <a:t>antwort</a:t>
            </a:r>
            <a:r>
              <a:rPr lang="nl-NL" sz="4000" dirty="0"/>
              <a:t> 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nl-NL" sz="4000" dirty="0" err="1"/>
              <a:t>ich</a:t>
            </a:r>
            <a:r>
              <a:rPr lang="nl-NL" sz="4000" dirty="0"/>
              <a:t> red e</a:t>
            </a:r>
          </a:p>
          <a:p>
            <a:r>
              <a:rPr lang="nl-NL" sz="4000" dirty="0"/>
              <a:t>du red </a:t>
            </a:r>
            <a:r>
              <a:rPr lang="nl-NL" sz="4000" dirty="0">
                <a:solidFill>
                  <a:srgbClr val="FF0000"/>
                </a:solidFill>
              </a:rPr>
              <a:t>e</a:t>
            </a:r>
            <a:r>
              <a:rPr lang="nl-NL" sz="4000" dirty="0"/>
              <a:t> st</a:t>
            </a:r>
          </a:p>
          <a:p>
            <a:r>
              <a:rPr lang="nl-NL" sz="4000" dirty="0"/>
              <a:t>er, </a:t>
            </a:r>
            <a:r>
              <a:rPr lang="nl-NL" sz="4000" dirty="0" err="1"/>
              <a:t>sie</a:t>
            </a:r>
            <a:r>
              <a:rPr lang="nl-NL" sz="4000" dirty="0"/>
              <a:t>, es red </a:t>
            </a:r>
            <a:r>
              <a:rPr lang="nl-NL" sz="4000" i="1" dirty="0">
                <a:solidFill>
                  <a:srgbClr val="FF0000"/>
                </a:solidFill>
              </a:rPr>
              <a:t>e</a:t>
            </a:r>
            <a:r>
              <a:rPr lang="nl-NL" sz="4000" dirty="0"/>
              <a:t> t</a:t>
            </a:r>
          </a:p>
          <a:p>
            <a:r>
              <a:rPr lang="nl-NL" sz="4000" dirty="0" err="1"/>
              <a:t>wir</a:t>
            </a:r>
            <a:r>
              <a:rPr lang="nl-NL" sz="4000" dirty="0"/>
              <a:t> red en</a:t>
            </a:r>
          </a:p>
          <a:p>
            <a:r>
              <a:rPr lang="nl-NL" sz="4000" dirty="0" err="1"/>
              <a:t>ihr</a:t>
            </a:r>
            <a:r>
              <a:rPr lang="nl-NL" sz="4000" dirty="0"/>
              <a:t> red </a:t>
            </a:r>
            <a:r>
              <a:rPr lang="nl-NL" sz="4000" i="1" dirty="0">
                <a:solidFill>
                  <a:srgbClr val="FF0000"/>
                </a:solidFill>
              </a:rPr>
              <a:t>e</a:t>
            </a:r>
            <a:r>
              <a:rPr lang="nl-NL" sz="4000" dirty="0"/>
              <a:t> t </a:t>
            </a:r>
          </a:p>
          <a:p>
            <a:r>
              <a:rPr lang="nl-NL" sz="4000" dirty="0" err="1"/>
              <a:t>sie</a:t>
            </a:r>
            <a:r>
              <a:rPr lang="nl-NL" sz="4000" dirty="0"/>
              <a:t> red en</a:t>
            </a:r>
          </a:p>
          <a:p>
            <a:r>
              <a:rPr lang="nl-NL" sz="4000" dirty="0" err="1"/>
              <a:t>Sie</a:t>
            </a:r>
            <a:r>
              <a:rPr lang="nl-NL" sz="4000" dirty="0"/>
              <a:t> red en</a:t>
            </a:r>
          </a:p>
        </p:txBody>
      </p:sp>
    </p:spTree>
    <p:extLst>
      <p:ext uri="{BB962C8B-B14F-4D97-AF65-F5344CB8AC3E}">
        <p14:creationId xmlns:p14="http://schemas.microsoft.com/office/powerpoint/2010/main" val="136544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22386"/>
            <a:ext cx="10972800" cy="1143000"/>
          </a:xfrm>
        </p:spPr>
        <p:txBody>
          <a:bodyPr/>
          <a:lstStyle/>
          <a:p>
            <a:r>
              <a:rPr lang="nl-NL" b="1" dirty="0"/>
              <a:t>der</a:t>
            </a:r>
            <a:r>
              <a:rPr lang="nl-NL" dirty="0"/>
              <a:t> (er) – </a:t>
            </a:r>
            <a:r>
              <a:rPr lang="nl-NL" b="1" dirty="0"/>
              <a:t>die</a:t>
            </a:r>
            <a:r>
              <a:rPr lang="nl-NL" dirty="0"/>
              <a:t> (</a:t>
            </a:r>
            <a:r>
              <a:rPr lang="nl-NL" dirty="0" err="1"/>
              <a:t>sie</a:t>
            </a:r>
            <a:r>
              <a:rPr lang="nl-NL" dirty="0"/>
              <a:t>) – </a:t>
            </a:r>
            <a:r>
              <a:rPr lang="nl-NL" b="1" dirty="0"/>
              <a:t>das</a:t>
            </a:r>
            <a:r>
              <a:rPr lang="nl-NL" dirty="0"/>
              <a:t> (es)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086854"/>
            <a:ext cx="5384800" cy="4525963"/>
          </a:xfrm>
        </p:spPr>
        <p:txBody>
          <a:bodyPr>
            <a:noAutofit/>
          </a:bodyPr>
          <a:lstStyle/>
          <a:p>
            <a:r>
              <a:rPr lang="nl-NL" b="1" dirty="0"/>
              <a:t>de</a:t>
            </a:r>
            <a:r>
              <a:rPr lang="nl-NL" b="1" dirty="0">
                <a:solidFill>
                  <a:srgbClr val="00B0F0"/>
                </a:solidFill>
              </a:rPr>
              <a:t>r</a:t>
            </a:r>
            <a:r>
              <a:rPr lang="nl-NL" b="1" dirty="0"/>
              <a:t> </a:t>
            </a:r>
            <a:r>
              <a:rPr lang="nl-NL" dirty="0"/>
              <a:t>(m, s)</a:t>
            </a:r>
            <a:endParaRPr lang="nl-NL" b="1" dirty="0"/>
          </a:p>
          <a:p>
            <a:pPr lvl="1"/>
            <a:r>
              <a:rPr lang="nl-NL" sz="2800" dirty="0"/>
              <a:t>m. Person, Tier</a:t>
            </a:r>
          </a:p>
          <a:p>
            <a:pPr lvl="1"/>
            <a:r>
              <a:rPr lang="nl-NL" sz="2800" dirty="0"/>
              <a:t>Tag, </a:t>
            </a:r>
            <a:r>
              <a:rPr lang="nl-NL" sz="2800" dirty="0" err="1"/>
              <a:t>Monat</a:t>
            </a:r>
            <a:r>
              <a:rPr lang="nl-NL" sz="2800" dirty="0"/>
              <a:t>, </a:t>
            </a:r>
            <a:r>
              <a:rPr lang="nl-NL" sz="2800" dirty="0" err="1"/>
              <a:t>Jahreszeit</a:t>
            </a:r>
            <a:endParaRPr lang="nl-NL" sz="2800" dirty="0"/>
          </a:p>
          <a:p>
            <a:pPr lvl="1"/>
            <a:r>
              <a:rPr lang="nl-NL" sz="2800" dirty="0"/>
              <a:t>- </a:t>
            </a:r>
            <a:r>
              <a:rPr lang="nl-NL" sz="2800" dirty="0" err="1"/>
              <a:t>ismus</a:t>
            </a:r>
            <a:r>
              <a:rPr lang="nl-NL" sz="2800" dirty="0"/>
              <a:t>, - </a:t>
            </a:r>
            <a:r>
              <a:rPr lang="nl-NL" sz="2800" dirty="0" err="1"/>
              <a:t>ing</a:t>
            </a:r>
            <a:endParaRPr lang="nl-NL" sz="2800" dirty="0"/>
          </a:p>
          <a:p>
            <a:pPr lvl="1"/>
            <a:r>
              <a:rPr lang="nl-NL" sz="2800" dirty="0"/>
              <a:t>- er, - en</a:t>
            </a:r>
          </a:p>
          <a:p>
            <a:r>
              <a:rPr lang="nl-NL" b="1" dirty="0"/>
              <a:t>di</a:t>
            </a:r>
            <a:r>
              <a:rPr lang="nl-NL" b="1" dirty="0">
                <a:solidFill>
                  <a:srgbClr val="00B0F0"/>
                </a:solidFill>
              </a:rPr>
              <a:t>e</a:t>
            </a:r>
            <a:r>
              <a:rPr lang="nl-NL" b="1" dirty="0"/>
              <a:t> </a:t>
            </a:r>
            <a:r>
              <a:rPr lang="nl-NL" dirty="0"/>
              <a:t>(f, s)</a:t>
            </a:r>
            <a:endParaRPr lang="nl-NL" b="1" dirty="0"/>
          </a:p>
          <a:p>
            <a:pPr lvl="1"/>
            <a:r>
              <a:rPr lang="nl-NL" sz="2800" dirty="0"/>
              <a:t>f. Person, Tier</a:t>
            </a:r>
          </a:p>
          <a:p>
            <a:pPr lvl="1"/>
            <a:r>
              <a:rPr lang="nl-NL" sz="2800" dirty="0" err="1"/>
              <a:t>Zahlen</a:t>
            </a:r>
            <a:endParaRPr lang="nl-NL" sz="2800" dirty="0"/>
          </a:p>
          <a:p>
            <a:pPr lvl="1"/>
            <a:r>
              <a:rPr lang="nl-NL" sz="2800" dirty="0"/>
              <a:t>- heit, - </a:t>
            </a:r>
            <a:r>
              <a:rPr lang="nl-NL" sz="2800" dirty="0" err="1"/>
              <a:t>keit</a:t>
            </a:r>
            <a:r>
              <a:rPr lang="nl-NL" sz="2800" dirty="0"/>
              <a:t>, - </a:t>
            </a:r>
            <a:r>
              <a:rPr lang="nl-NL" sz="2800" dirty="0" err="1"/>
              <a:t>tät</a:t>
            </a:r>
            <a:r>
              <a:rPr lang="nl-NL" sz="2800" dirty="0"/>
              <a:t>, - </a:t>
            </a:r>
            <a:r>
              <a:rPr lang="nl-NL" sz="2800" dirty="0" err="1"/>
              <a:t>ung</a:t>
            </a:r>
            <a:r>
              <a:rPr lang="nl-NL" sz="2800" dirty="0"/>
              <a:t>, - ion, -schaft, - in</a:t>
            </a:r>
          </a:p>
          <a:p>
            <a:pPr lvl="1"/>
            <a:r>
              <a:rPr lang="nl-NL" sz="2800" dirty="0"/>
              <a:t>- e (</a:t>
            </a:r>
            <a:r>
              <a:rPr lang="nl-NL" sz="2800" i="1" dirty="0" err="1"/>
              <a:t>aber</a:t>
            </a:r>
            <a:r>
              <a:rPr lang="nl-NL" sz="2800" i="1" dirty="0"/>
              <a:t>: </a:t>
            </a:r>
            <a:r>
              <a:rPr lang="nl-NL" sz="2800" b="1" i="1" dirty="0"/>
              <a:t>der</a:t>
            </a:r>
            <a:r>
              <a:rPr lang="nl-NL" sz="2800" i="1" dirty="0"/>
              <a:t> </a:t>
            </a:r>
            <a:r>
              <a:rPr lang="nl-NL" sz="2800" i="1" dirty="0" err="1"/>
              <a:t>Aff</a:t>
            </a:r>
            <a:r>
              <a:rPr lang="nl-NL" sz="2800" b="1" i="1" dirty="0" err="1"/>
              <a:t>e</a:t>
            </a:r>
            <a:r>
              <a:rPr lang="nl-NL" sz="2800" i="1" dirty="0"/>
              <a:t>, </a:t>
            </a:r>
            <a:r>
              <a:rPr lang="nl-NL" sz="2800" b="1" i="1" dirty="0"/>
              <a:t>der</a:t>
            </a:r>
            <a:r>
              <a:rPr lang="nl-NL" sz="2800" i="1" dirty="0"/>
              <a:t> </a:t>
            </a:r>
            <a:r>
              <a:rPr lang="nl-NL" sz="2800" i="1" dirty="0" err="1"/>
              <a:t>Jung</a:t>
            </a:r>
            <a:r>
              <a:rPr lang="nl-NL" sz="2800" b="1" i="1" dirty="0" err="1"/>
              <a:t>e</a:t>
            </a:r>
            <a:r>
              <a:rPr lang="nl-NL" sz="2800" i="1" dirty="0"/>
              <a:t>) 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da</a:t>
            </a:r>
            <a:r>
              <a:rPr lang="nl-NL" b="1" dirty="0">
                <a:solidFill>
                  <a:srgbClr val="00B0F0"/>
                </a:solidFill>
              </a:rPr>
              <a:t>s</a:t>
            </a:r>
            <a:r>
              <a:rPr lang="nl-NL" b="1" dirty="0"/>
              <a:t> </a:t>
            </a:r>
            <a:r>
              <a:rPr lang="nl-NL" dirty="0"/>
              <a:t>(n, s)</a:t>
            </a:r>
            <a:endParaRPr lang="nl-NL" b="1" dirty="0"/>
          </a:p>
          <a:p>
            <a:pPr lvl="1"/>
            <a:r>
              <a:rPr lang="nl-NL" sz="2800" dirty="0"/>
              <a:t> - </a:t>
            </a:r>
            <a:r>
              <a:rPr lang="nl-NL" sz="2800" dirty="0" err="1"/>
              <a:t>chen</a:t>
            </a:r>
            <a:r>
              <a:rPr lang="nl-NL" sz="2800" dirty="0"/>
              <a:t>, - </a:t>
            </a:r>
            <a:r>
              <a:rPr lang="nl-NL" sz="2800" dirty="0" err="1"/>
              <a:t>lein</a:t>
            </a:r>
            <a:endParaRPr lang="nl-NL" sz="2800" dirty="0"/>
          </a:p>
          <a:p>
            <a:pPr lvl="1"/>
            <a:r>
              <a:rPr lang="nl-NL" sz="2800" dirty="0"/>
              <a:t>Ge – e</a:t>
            </a:r>
          </a:p>
          <a:p>
            <a:pPr lvl="1"/>
            <a:r>
              <a:rPr lang="nl-NL" sz="2800" dirty="0"/>
              <a:t>- o (</a:t>
            </a:r>
            <a:r>
              <a:rPr lang="nl-NL" sz="2800" dirty="0" err="1"/>
              <a:t>Lateinisch</a:t>
            </a:r>
            <a:r>
              <a:rPr lang="nl-NL" sz="2800" dirty="0"/>
              <a:t>)</a:t>
            </a:r>
          </a:p>
          <a:p>
            <a:pPr lvl="1"/>
            <a:r>
              <a:rPr lang="nl-NL" sz="2800" dirty="0"/>
              <a:t>- ment</a:t>
            </a:r>
          </a:p>
          <a:p>
            <a:endParaRPr lang="nl-NL" b="1" dirty="0"/>
          </a:p>
          <a:p>
            <a:r>
              <a:rPr lang="nl-NL" b="1" dirty="0"/>
              <a:t>alle</a:t>
            </a:r>
            <a:r>
              <a:rPr lang="nl-NL" dirty="0"/>
              <a:t> (</a:t>
            </a:r>
            <a:r>
              <a:rPr lang="nl-NL" dirty="0" err="1"/>
              <a:t>pl</a:t>
            </a:r>
            <a:r>
              <a:rPr lang="nl-NL" dirty="0"/>
              <a:t>): </a:t>
            </a:r>
            <a:r>
              <a:rPr lang="nl-NL" b="1" dirty="0"/>
              <a:t>di</a:t>
            </a:r>
            <a:r>
              <a:rPr lang="nl-NL" b="1" dirty="0">
                <a:solidFill>
                  <a:srgbClr val="00B0F0"/>
                </a:solidFill>
              </a:rPr>
              <a:t>e</a:t>
            </a:r>
          </a:p>
          <a:p>
            <a:endParaRPr lang="nl-NL" i="1" dirty="0"/>
          </a:p>
          <a:p>
            <a:pPr marL="0" indent="0">
              <a:buNone/>
            </a:pPr>
            <a:endParaRPr lang="nl-NL" i="1" dirty="0"/>
          </a:p>
          <a:p>
            <a:endParaRPr lang="nl-NL" b="1" dirty="0"/>
          </a:p>
          <a:p>
            <a:pPr marL="0" indent="0"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91012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/>
              <a:t>der</a:t>
            </a:r>
            <a:r>
              <a:rPr lang="nl-NL" i="1" dirty="0"/>
              <a:t> / </a:t>
            </a:r>
            <a:r>
              <a:rPr lang="nl-NL" b="1" i="1" dirty="0"/>
              <a:t>die</a:t>
            </a:r>
            <a:r>
              <a:rPr lang="nl-NL" i="1" dirty="0"/>
              <a:t> / </a:t>
            </a:r>
            <a:r>
              <a:rPr lang="nl-NL" b="1" i="1" dirty="0"/>
              <a:t>das</a:t>
            </a:r>
            <a:r>
              <a:rPr lang="nl-NL" i="1" dirty="0"/>
              <a:t> ?????!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nl-NL" sz="3200" dirty="0" err="1"/>
              <a:t>Schüler</a:t>
            </a:r>
            <a:endParaRPr lang="nl-NL" sz="3200" dirty="0"/>
          </a:p>
          <a:p>
            <a:r>
              <a:rPr lang="nl-NL" sz="3200" dirty="0" err="1"/>
              <a:t>Freundschaft</a:t>
            </a:r>
            <a:endParaRPr lang="nl-NL" sz="3200" dirty="0"/>
          </a:p>
          <a:p>
            <a:r>
              <a:rPr lang="nl-NL" sz="3200" dirty="0"/>
              <a:t>Morgen</a:t>
            </a:r>
          </a:p>
          <a:p>
            <a:r>
              <a:rPr lang="nl-NL" sz="3200" dirty="0" err="1"/>
              <a:t>Kommunismus</a:t>
            </a:r>
            <a:endParaRPr lang="nl-NL" sz="3200" dirty="0"/>
          </a:p>
          <a:p>
            <a:r>
              <a:rPr lang="nl-NL" sz="3200" dirty="0" err="1"/>
              <a:t>Bruder</a:t>
            </a:r>
            <a:endParaRPr lang="nl-NL" sz="3200" dirty="0"/>
          </a:p>
          <a:p>
            <a:r>
              <a:rPr lang="nl-NL" sz="3200" dirty="0" err="1"/>
              <a:t>Schwest</a:t>
            </a:r>
            <a:r>
              <a:rPr lang="nl-NL" sz="3200" i="1" dirty="0" err="1"/>
              <a:t>er</a:t>
            </a:r>
            <a:endParaRPr lang="nl-NL" sz="3200" i="1" dirty="0"/>
          </a:p>
          <a:p>
            <a:r>
              <a:rPr lang="nl-NL" sz="3200" dirty="0"/>
              <a:t>Tante</a:t>
            </a:r>
          </a:p>
          <a:p>
            <a:r>
              <a:rPr lang="nl-NL" sz="3200" dirty="0" err="1"/>
              <a:t>Freundlichkeit</a:t>
            </a:r>
            <a:endParaRPr lang="nl-NL" sz="3200" dirty="0"/>
          </a:p>
          <a:p>
            <a:r>
              <a:rPr lang="nl-NL" sz="3200" dirty="0" err="1"/>
              <a:t>Entschuldigung</a:t>
            </a:r>
            <a:endParaRPr lang="nl-NL" sz="3200" dirty="0"/>
          </a:p>
          <a:p>
            <a:r>
              <a:rPr lang="nl-NL" sz="3200" dirty="0" err="1"/>
              <a:t>Gebäude</a:t>
            </a:r>
            <a:endParaRPr lang="nl-NL" sz="3200" dirty="0"/>
          </a:p>
          <a:p>
            <a:r>
              <a:rPr lang="nl-NL" sz="3200" dirty="0" err="1"/>
              <a:t>Revolution</a:t>
            </a:r>
            <a:endParaRPr lang="nl-NL" sz="32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703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802919"/>
            <a:ext cx="8860565" cy="648072"/>
          </a:xfrm>
        </p:spPr>
        <p:txBody>
          <a:bodyPr>
            <a:normAutofit fontScale="90000"/>
          </a:bodyPr>
          <a:lstStyle/>
          <a:p>
            <a:r>
              <a:rPr lang="nl-NL" dirty="0"/>
              <a:t>SINGULAR (s) – PLURAL (</a:t>
            </a:r>
            <a:r>
              <a:rPr lang="nl-NL" dirty="0" err="1"/>
              <a:t>pl</a:t>
            </a:r>
            <a:r>
              <a:rPr lang="nl-NL" dirty="0"/>
              <a:t>) </a:t>
            </a:r>
            <a:r>
              <a:rPr lang="nl-NL" sz="2200" dirty="0">
                <a:hlinkClick r:id="rId2"/>
              </a:rPr>
              <a:t>https://de.pons.com/%C3%BCbersetzung?q=Buch&amp;l=deen&amp;in=&amp;lf=de</a:t>
            </a:r>
            <a:r>
              <a:rPr lang="nl-NL" sz="2200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53408" y="2180822"/>
            <a:ext cx="8846773" cy="49294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sz="3200" dirty="0">
                <a:solidFill>
                  <a:srgbClr val="FF0000"/>
                </a:solidFill>
              </a:rPr>
              <a:t>Regel </a:t>
            </a:r>
            <a:r>
              <a:rPr lang="de-DE" sz="3200" dirty="0" err="1">
                <a:solidFill>
                  <a:srgbClr val="FF0000"/>
                </a:solidFill>
              </a:rPr>
              <a:t>pl</a:t>
            </a:r>
            <a:r>
              <a:rPr lang="de-DE" sz="3200" dirty="0"/>
              <a:t>: 	</a:t>
            </a:r>
            <a:r>
              <a:rPr lang="de-DE" sz="3200" b="1" dirty="0"/>
              <a:t>m</a:t>
            </a:r>
            <a:r>
              <a:rPr lang="de-DE" sz="3200" dirty="0"/>
              <a:t>askulin: 	</a:t>
            </a:r>
            <a:r>
              <a:rPr lang="de-DE" sz="3200" b="1" dirty="0"/>
              <a:t>Umlaut + e</a:t>
            </a:r>
            <a:r>
              <a:rPr lang="de-DE" sz="3200" dirty="0"/>
              <a:t>: der Plan – die Pl</a:t>
            </a:r>
            <a:r>
              <a:rPr lang="de-DE" sz="3200" b="1" dirty="0"/>
              <a:t>ä</a:t>
            </a:r>
            <a:r>
              <a:rPr lang="de-DE" sz="3200" dirty="0"/>
              <a:t>n</a:t>
            </a:r>
            <a:r>
              <a:rPr lang="de-DE" sz="3200" b="1" dirty="0"/>
              <a:t>e</a:t>
            </a:r>
            <a:r>
              <a:rPr lang="de-DE" sz="3200" dirty="0"/>
              <a:t> </a:t>
            </a:r>
          </a:p>
          <a:p>
            <a:pPr marL="0" indent="0">
              <a:buNone/>
            </a:pPr>
            <a:r>
              <a:rPr lang="de-DE" sz="3200" dirty="0"/>
              <a:t>						der Sohn – die Söhne</a:t>
            </a:r>
          </a:p>
          <a:p>
            <a:pPr marL="0" indent="0">
              <a:buNone/>
            </a:pPr>
            <a:r>
              <a:rPr lang="de-DE" sz="3200" dirty="0"/>
              <a:t>		</a:t>
            </a:r>
            <a:r>
              <a:rPr lang="de-DE" sz="3200" b="1" dirty="0"/>
              <a:t>f</a:t>
            </a:r>
            <a:r>
              <a:rPr lang="de-DE" sz="3200" dirty="0"/>
              <a:t>eminin:	</a:t>
            </a:r>
            <a:r>
              <a:rPr lang="de-DE" sz="3200" b="1" dirty="0"/>
              <a:t>+ (e)n</a:t>
            </a:r>
            <a:r>
              <a:rPr lang="de-DE" sz="3200" dirty="0"/>
              <a:t>: 	die Frau – die Frau</a:t>
            </a:r>
            <a:r>
              <a:rPr lang="de-DE" sz="3200" b="1" dirty="0"/>
              <a:t>en</a:t>
            </a:r>
          </a:p>
          <a:p>
            <a:pPr marL="0" indent="0">
              <a:buNone/>
            </a:pPr>
            <a:r>
              <a:rPr lang="de-DE" sz="3200" dirty="0"/>
              <a:t>						die Schwester- die Schwester</a:t>
            </a:r>
            <a:r>
              <a:rPr lang="de-DE" sz="3200" b="1" dirty="0"/>
              <a:t>n</a:t>
            </a:r>
          </a:p>
          <a:p>
            <a:pPr marL="0" indent="0">
              <a:buNone/>
            </a:pPr>
            <a:r>
              <a:rPr lang="de-DE" sz="3200" dirty="0"/>
              <a:t>		</a:t>
            </a:r>
            <a:r>
              <a:rPr lang="de-DE" sz="3200" b="1" dirty="0" err="1"/>
              <a:t>n</a:t>
            </a:r>
            <a:r>
              <a:rPr lang="de-DE" sz="3200" dirty="0" err="1"/>
              <a:t>eutrum</a:t>
            </a:r>
            <a:r>
              <a:rPr lang="de-DE" sz="3200" dirty="0"/>
              <a:t>: 	</a:t>
            </a:r>
            <a:r>
              <a:rPr lang="de-DE" sz="3200" b="1" dirty="0"/>
              <a:t>+ e</a:t>
            </a:r>
            <a:r>
              <a:rPr lang="de-DE" sz="3200" dirty="0"/>
              <a:t>: 		das Jahr – die Jahr</a:t>
            </a:r>
            <a:r>
              <a:rPr lang="de-DE" sz="3200" b="1" dirty="0"/>
              <a:t>e</a:t>
            </a:r>
          </a:p>
          <a:p>
            <a:pPr marL="0" indent="0">
              <a:buNone/>
            </a:pPr>
            <a:r>
              <a:rPr lang="de-DE" sz="3200" dirty="0"/>
              <a:t>						das Problem – die Problem</a:t>
            </a:r>
            <a:r>
              <a:rPr lang="de-DE" sz="3200" b="1" dirty="0"/>
              <a:t>e</a:t>
            </a:r>
            <a:r>
              <a:rPr lang="de-DE" sz="3200" dirty="0"/>
              <a:t>				</a:t>
            </a:r>
          </a:p>
          <a:p>
            <a:r>
              <a:rPr lang="de-DE" sz="3200" b="1" dirty="0"/>
              <a:t>m</a:t>
            </a:r>
            <a:r>
              <a:rPr lang="de-DE" sz="3200" dirty="0"/>
              <a:t> + </a:t>
            </a:r>
            <a:r>
              <a:rPr lang="de-DE" sz="3200" b="1" dirty="0"/>
              <a:t>n</a:t>
            </a:r>
            <a:r>
              <a:rPr lang="de-DE" sz="3200" dirty="0"/>
              <a:t>:   –</a:t>
            </a:r>
            <a:r>
              <a:rPr lang="de-DE" sz="3200" dirty="0">
                <a:solidFill>
                  <a:schemeClr val="accent1"/>
                </a:solidFill>
              </a:rPr>
              <a:t>el, -en, -er</a:t>
            </a:r>
            <a:r>
              <a:rPr lang="de-DE" sz="3200" dirty="0"/>
              <a:t>: 	der Schlüss</a:t>
            </a:r>
            <a:r>
              <a:rPr lang="de-DE" sz="3200" dirty="0">
                <a:solidFill>
                  <a:schemeClr val="accent1"/>
                </a:solidFill>
              </a:rPr>
              <a:t>el</a:t>
            </a:r>
            <a:r>
              <a:rPr lang="de-DE" sz="3200" dirty="0"/>
              <a:t> – die Schlüss</a:t>
            </a:r>
            <a:r>
              <a:rPr lang="de-DE" sz="3200" dirty="0">
                <a:solidFill>
                  <a:schemeClr val="accent1"/>
                </a:solidFill>
              </a:rPr>
              <a:t>el</a:t>
            </a:r>
          </a:p>
          <a:p>
            <a:r>
              <a:rPr lang="de-DE" sz="3200" i="1" dirty="0"/>
              <a:t>aber </a:t>
            </a:r>
            <a:r>
              <a:rPr lang="de-DE" sz="3200" b="1" i="1" dirty="0"/>
              <a:t>f</a:t>
            </a:r>
            <a:r>
              <a:rPr lang="de-DE" sz="3200" i="1" dirty="0"/>
              <a:t>: 			</a:t>
            </a:r>
            <a:r>
              <a:rPr lang="de-DE" sz="3200" i="1" dirty="0">
                <a:solidFill>
                  <a:srgbClr val="FF0000"/>
                </a:solidFill>
              </a:rPr>
              <a:t>die</a:t>
            </a:r>
            <a:r>
              <a:rPr lang="de-DE" sz="3200" i="1" dirty="0"/>
              <a:t> </a:t>
            </a:r>
            <a:r>
              <a:rPr lang="de-DE" sz="3200" dirty="0"/>
              <a:t>Schüss</a:t>
            </a:r>
            <a:r>
              <a:rPr lang="de-DE" sz="3200" dirty="0">
                <a:solidFill>
                  <a:schemeClr val="accent1"/>
                </a:solidFill>
              </a:rPr>
              <a:t>el</a:t>
            </a:r>
            <a:r>
              <a:rPr lang="de-DE" sz="3200" dirty="0"/>
              <a:t> – die Schüss</a:t>
            </a:r>
            <a:r>
              <a:rPr lang="de-DE" sz="3200" dirty="0">
                <a:solidFill>
                  <a:schemeClr val="accent1"/>
                </a:solidFill>
              </a:rPr>
              <a:t>el</a:t>
            </a:r>
            <a:r>
              <a:rPr lang="de-DE" sz="3200" b="1" dirty="0">
                <a:solidFill>
                  <a:srgbClr val="FF0000"/>
                </a:solidFill>
              </a:rPr>
              <a:t>n</a:t>
            </a:r>
            <a:r>
              <a:rPr lang="de-DE" sz="3200" dirty="0"/>
              <a:t>		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5811882"/>
      </p:ext>
    </p:extLst>
  </p:cSld>
  <p:clrMapOvr>
    <a:masterClrMapping/>
  </p:clrMapOvr>
</p:sld>
</file>

<file path=ppt/theme/theme1.xml><?xml version="1.0" encoding="utf-8"?>
<a:theme xmlns:a="http://schemas.openxmlformats.org/drawingml/2006/main" name="Thema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2" id="{9055953F-135F-496D-B1EF-33778A0A31E5}" vid="{432C583D-C352-4A64-8B27-CC8551E893A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3486</Words>
  <Application>Microsoft Office PowerPoint</Application>
  <PresentationFormat>Breedbeeld</PresentationFormat>
  <Paragraphs>735</Paragraphs>
  <Slides>50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50</vt:i4>
      </vt:variant>
    </vt:vector>
  </HeadingPairs>
  <TitlesOfParts>
    <vt:vector size="53" baseType="lpstr">
      <vt:lpstr>Arial</vt:lpstr>
      <vt:lpstr>Calibri</vt:lpstr>
      <vt:lpstr>Thema2</vt:lpstr>
      <vt:lpstr>KEUZEDEEL   DUITS</vt:lpstr>
      <vt:lpstr>Begrüßen   und  Abschied nehmen </vt:lpstr>
      <vt:lpstr>Fünfer   “ICH 1”(= 5 Sätze)</vt:lpstr>
      <vt:lpstr>i-d-e-w-i-s-S</vt:lpstr>
      <vt:lpstr>heißen     rasen</vt:lpstr>
      <vt:lpstr>antworten: + e  reden: + e   </vt:lpstr>
      <vt:lpstr>der (er) – die (sie) – das (es) </vt:lpstr>
      <vt:lpstr>der / die / das ?????!</vt:lpstr>
      <vt:lpstr>SINGULAR (s) – PLURAL (pl) https://de.pons.com/%C3%BCbersetzung?q=Buch&amp;l=deen&amp;in=&amp;lf=de </vt:lpstr>
      <vt:lpstr>Mehrzahl üben (mv oefenen):</vt:lpstr>
      <vt:lpstr>r  e  s  e      -  e  -  e  +1 = Subjekt</vt:lpstr>
      <vt:lpstr>re s e   -  e – e   +1 = Subjekt    “HIJ” Nominativ n e s e  n e – e    +4 = ObjeKt     “HEM” Akkusativ</vt:lpstr>
      <vt:lpstr>Minimum-Satz</vt:lpstr>
      <vt:lpstr>Possessivpronomen</vt:lpstr>
      <vt:lpstr>FÜNFER  “ICH 2”</vt:lpstr>
      <vt:lpstr>Zahlen</vt:lpstr>
      <vt:lpstr>Ordnungszahlen</vt:lpstr>
      <vt:lpstr>FÜNFER “BREMEN”  </vt:lpstr>
      <vt:lpstr>haben   &amp;  sein - Präsens</vt:lpstr>
      <vt:lpstr>haben   &amp;  sein - Präteritum</vt:lpstr>
      <vt:lpstr>Casus – System: Artikel im Dativ &amp; Akkusativ</vt:lpstr>
      <vt:lpstr>FÜNFER “URLAUB”</vt:lpstr>
      <vt:lpstr>FÜNFER  “WO – WOHIN- WANN”</vt:lpstr>
      <vt:lpstr>PRÄPOSITIONEN:    Ort - Zeit</vt:lpstr>
      <vt:lpstr>Reisen </vt:lpstr>
      <vt:lpstr>FÜNFER “PRAKTIKUM”</vt:lpstr>
      <vt:lpstr>“möchten”</vt:lpstr>
      <vt:lpstr>Vergangenheit – Perfekt  schwache Verben</vt:lpstr>
      <vt:lpstr>Vergangenheit – Perfekt  starke Verben</vt:lpstr>
      <vt:lpstr>Konjugation “fahren”: a  ä   (starkes Verb: fahren – fuhr – ist gefahren)</vt:lpstr>
      <vt:lpstr>Konjugation “sprechen”  e  i   “lesen” eeeee (starke Verben: sprechen – sprach – hat gesprochen, lesen – las – hat gelesen)</vt:lpstr>
      <vt:lpstr>FÜNFER “SMALLTALK” </vt:lpstr>
      <vt:lpstr>Fragen</vt:lpstr>
      <vt:lpstr> Modalverben “können” &amp; “müssen” (kunnen &amp; moeten)</vt:lpstr>
      <vt:lpstr>Modalverben “wollen” &amp; “dürfen” (willen &amp; mogen)</vt:lpstr>
      <vt:lpstr>Anrede und Gruß (Schreiben)</vt:lpstr>
      <vt:lpstr>FÜNFER „WÜNSCHEN, VORSCHLAGEN / BITTEN“ </vt:lpstr>
      <vt:lpstr>Wünschen / vorschlagen</vt:lpstr>
      <vt:lpstr>Entgegengesetzte Eigenschaften:</vt:lpstr>
      <vt:lpstr>Adjektive - Endungen</vt:lpstr>
      <vt:lpstr>GEGENSÄTZE – mit ZUSATZ: un- , -los (tegenoverstelling met toevogsel)</vt:lpstr>
      <vt:lpstr>VERGLEICHEN – trappen van vergelijking:</vt:lpstr>
      <vt:lpstr>Let op, deze gaan anders !!</vt:lpstr>
      <vt:lpstr>VERGLEICHE - vergelijkingen</vt:lpstr>
      <vt:lpstr>FÜNFER “Beruf vorstellen”</vt:lpstr>
      <vt:lpstr>PowerPoint-presentatie</vt:lpstr>
      <vt:lpstr>FÜNFER  “VERKAUFSGESPRÄCH”</vt:lpstr>
      <vt:lpstr>Fragewort welch _ ??? Nominativ / Akkusativ</vt:lpstr>
      <vt:lpstr>Demonstrativum: Dies_ ???  Nominativ / Akkusativ</vt:lpstr>
      <vt:lpstr>Imperativ  - Instruktionen !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Voorlichting VMBO  Les hond</dc:title>
  <dc:creator>Gerianne Kort</dc:creator>
  <cp:lastModifiedBy>Christina Welmans</cp:lastModifiedBy>
  <cp:revision>25</cp:revision>
  <dcterms:created xsi:type="dcterms:W3CDTF">2016-11-07T21:33:58Z</dcterms:created>
  <dcterms:modified xsi:type="dcterms:W3CDTF">2020-02-02T22:31:48Z</dcterms:modified>
</cp:coreProperties>
</file>